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9.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10.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42.xml" ContentType="application/vnd.openxmlformats-officedocument.presentationml.slide+xml"/>
  <Override PartName="/ppt/slides/slide1.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54.xml" ContentType="application/vnd.openxmlformats-officedocument.drawingml.chart+xml"/>
  <Override PartName="/ppt/theme/theme1.xml" ContentType="application/vnd.openxmlformats-officedocument.theme+xml"/>
  <Override PartName="/ppt/charts/chart53.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1.xml" ContentType="application/vnd.openxmlformats-officedocument.drawingml.chart+xml"/>
  <Override PartName="/ppt/charts/chart40.xml" ContentType="application/vnd.openxmlformats-officedocument.drawingml.chart+xml"/>
  <Override PartName="/ppt/charts/chart39.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60.xml" ContentType="application/vnd.openxmlformats-officedocument.drawingml.chart+xml"/>
  <Override PartName="/ppt/charts/chart59.xml" ContentType="application/vnd.openxmlformats-officedocument.drawingml.chart+xml"/>
  <Override PartName="/ppt/charts/chart58.xml" ContentType="application/vnd.openxmlformats-officedocument.drawingml.chart+xml"/>
  <Override PartName="/ppt/charts/chart57.xml" ContentType="application/vnd.openxmlformats-officedocument.drawingml.chart+xml"/>
  <Override PartName="/ppt/charts/chart56.xml" ContentType="application/vnd.openxmlformats-officedocument.drawingml.chart+xml"/>
  <Override PartName="/ppt/charts/chart55.xml" ContentType="application/vnd.openxmlformats-officedocument.drawingml.chart+xml"/>
  <Override PartName="/ppt/charts/chart52.xml" ContentType="application/vnd.openxmlformats-officedocument.drawingml.chart+xml"/>
  <Override PartName="/ppt/notesMasters/notesMaster1.xml" ContentType="application/vnd.openxmlformats-officedocument.presentationml.notesMaster+xml"/>
  <Override PartName="/ppt/charts/chart32.xml" ContentType="application/vnd.openxmlformats-officedocument.drawingml.chart+xml"/>
  <Override PartName="/ppt/charts/chart33.xml" ContentType="application/vnd.openxmlformats-officedocument.drawingml.chart+xml"/>
  <Override PartName="/ppt/charts/chart30.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31.xml" ContentType="application/vnd.openxmlformats-officedocument.drawingml.chart+xml"/>
  <Override PartName="/ppt/charts/chart6.xml" ContentType="application/vnd.openxmlformats-officedocument.drawingml.chart+xml"/>
  <Override PartName="/ppt/charts/chart5.xml" ContentType="application/vnd.openxmlformats-officedocument.drawingml.chart+xml"/>
  <Override PartName="/ppt/charts/chart4.xml" ContentType="application/vnd.openxmlformats-officedocument.drawingml.char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13.xml" ContentType="application/vnd.openxmlformats-officedocument.drawingml.chart+xml"/>
  <Override PartName="/ppt/charts/chart12.xml" ContentType="application/vnd.openxmlformats-officedocument.drawingml.chart+xml"/>
  <Override PartName="/ppt/charts/chart29.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14.xml" ContentType="application/vnd.openxmlformats-officedocument.drawingml.chart+xml"/>
  <Override PartName="/ppt/charts/chart20.xml" ContentType="application/vnd.openxmlformats-officedocument.drawingml.chart+xml"/>
  <Override PartName="/ppt/charts/chart18.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9.xml" ContentType="application/vnd.openxmlformats-officedocument.drawingml.chart+xml"/>
  <Override PartName="/ppt/charts/chart17.xml" ContentType="application/vnd.openxmlformats-officedocument.drawingml.char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19" r:id="rId1"/>
  </p:sldMasterIdLst>
  <p:notesMasterIdLst>
    <p:notesMasterId r:id="rId60"/>
  </p:notesMasterIdLst>
  <p:sldIdLst>
    <p:sldId id="256" r:id="rId2"/>
    <p:sldId id="308" r:id="rId3"/>
    <p:sldId id="309" r:id="rId4"/>
    <p:sldId id="310" r:id="rId5"/>
    <p:sldId id="285" r:id="rId6"/>
    <p:sldId id="286" r:id="rId7"/>
    <p:sldId id="311"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5" r:id="rId25"/>
    <p:sldId id="306" r:id="rId26"/>
    <p:sldId id="307" r:id="rId27"/>
    <p:sldId id="312" r:id="rId28"/>
    <p:sldId id="281" r:id="rId29"/>
    <p:sldId id="283" r:id="rId30"/>
    <p:sldId id="282" r:id="rId31"/>
    <p:sldId id="280" r:id="rId32"/>
    <p:sldId id="313" r:id="rId33"/>
    <p:sldId id="284" r:id="rId34"/>
    <p:sldId id="315"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314" r:id="rId51"/>
    <p:sldId id="279" r:id="rId52"/>
    <p:sldId id="272" r:id="rId53"/>
    <p:sldId id="273" r:id="rId54"/>
    <p:sldId id="274" r:id="rId55"/>
    <p:sldId id="275" r:id="rId56"/>
    <p:sldId id="276" r:id="rId57"/>
    <p:sldId id="277" r:id="rId58"/>
    <p:sldId id="278" r:id="rId59"/>
  </p:sldIdLst>
  <p:sldSz cx="9144000" cy="6858000" type="screen4x3"/>
  <p:notesSz cx="7019925" cy="9305925"/>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00" d="100"/>
          <a:sy n="100" d="100"/>
        </p:scale>
        <p:origin x="-1932" y="-222"/>
      </p:cViewPr>
      <p:guideLst>
        <p:guide orient="horz" pos="225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68" Type="http://schemas.openxmlformats.org/officeDocument/2006/relationships/customXml" Target="../customXml/item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4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1.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2.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3.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4.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5.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5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60.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vboxsrv\data\rfrazer\work\projects\soc_data_mover\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'IDLE-NO-AFFINITY'!$B$8:$H$8</c:f>
              <c:numCache>
                <c:formatCode>General</c:formatCode>
                <c:ptCount val="7"/>
                <c:pt idx="0">
                  <c:v>91255</c:v>
                </c:pt>
                <c:pt idx="1">
                  <c:v>120420</c:v>
                </c:pt>
                <c:pt idx="2">
                  <c:v>78830</c:v>
                </c:pt>
                <c:pt idx="3">
                  <c:v>88920</c:v>
                </c:pt>
                <c:pt idx="4">
                  <c:v>89570</c:v>
                </c:pt>
                <c:pt idx="5">
                  <c:v>85160</c:v>
                </c:pt>
                <c:pt idx="6">
                  <c:v>614960</c:v>
                </c:pt>
              </c:numCache>
            </c:numRef>
          </c:val>
        </c:ser>
        <c:ser>
          <c:idx val="1"/>
          <c:order val="1"/>
          <c:tx>
            <c:v>NO WORK</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'IDLE-NO-AFFINITY'!$B$17:$H$17</c:f>
              <c:numCache>
                <c:formatCode>General</c:formatCode>
                <c:ptCount val="7"/>
                <c:pt idx="0">
                  <c:v>600290</c:v>
                </c:pt>
                <c:pt idx="1">
                  <c:v>616620</c:v>
                </c:pt>
                <c:pt idx="2">
                  <c:v>617615</c:v>
                </c:pt>
                <c:pt idx="3">
                  <c:v>616785</c:v>
                </c:pt>
                <c:pt idx="4">
                  <c:v>644365</c:v>
                </c:pt>
                <c:pt idx="5">
                  <c:v>79255</c:v>
                </c:pt>
                <c:pt idx="6">
                  <c:v>622940</c:v>
                </c:pt>
              </c:numCache>
            </c:numRef>
          </c:val>
        </c:ser>
        <c:dLbls>
          <c:showLegendKey val="0"/>
          <c:showVal val="0"/>
          <c:showCatName val="0"/>
          <c:showSerName val="0"/>
          <c:showPercent val="0"/>
          <c:showBubbleSize val="0"/>
        </c:dLbls>
        <c:gapWidth val="150"/>
        <c:axId val="112956160"/>
        <c:axId val="112958080"/>
      </c:barChart>
      <c:catAx>
        <c:axId val="11295616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12958080"/>
        <c:crosses val="autoZero"/>
        <c:auto val="1"/>
        <c:lblAlgn val="ctr"/>
        <c:lblOffset val="100"/>
        <c:noMultiLvlLbl val="0"/>
      </c:catAx>
      <c:valAx>
        <c:axId val="112958080"/>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129561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'BUSY1-NO-AFFINITY'!$B$4:$H$4</c:f>
              <c:numCache>
                <c:formatCode>General</c:formatCode>
                <c:ptCount val="7"/>
                <c:pt idx="0">
                  <c:v>61</c:v>
                </c:pt>
                <c:pt idx="1">
                  <c:v>66</c:v>
                </c:pt>
                <c:pt idx="2">
                  <c:v>197</c:v>
                </c:pt>
                <c:pt idx="3">
                  <c:v>389</c:v>
                </c:pt>
                <c:pt idx="4">
                  <c:v>673</c:v>
                </c:pt>
                <c:pt idx="5">
                  <c:v>1419</c:v>
                </c:pt>
                <c:pt idx="6">
                  <c:v>2839</c:v>
                </c:pt>
              </c:numCache>
            </c:numRef>
          </c:val>
        </c:ser>
        <c:ser>
          <c:idx val="0"/>
          <c:order val="1"/>
          <c:tx>
            <c:v>Avg Processing</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'BUSY1-NO-AFFINITY'!$B$3:$H$3</c:f>
              <c:numCache>
                <c:formatCode>General</c:formatCode>
                <c:ptCount val="7"/>
                <c:pt idx="0">
                  <c:v>405</c:v>
                </c:pt>
                <c:pt idx="1">
                  <c:v>492</c:v>
                </c:pt>
                <c:pt idx="2">
                  <c:v>518</c:v>
                </c:pt>
                <c:pt idx="3">
                  <c:v>639</c:v>
                </c:pt>
                <c:pt idx="4">
                  <c:v>816</c:v>
                </c:pt>
                <c:pt idx="5">
                  <c:v>1205</c:v>
                </c:pt>
                <c:pt idx="6">
                  <c:v>1897</c:v>
                </c:pt>
              </c:numCache>
            </c:numRef>
          </c:val>
        </c:ser>
        <c:dLbls>
          <c:showLegendKey val="0"/>
          <c:showVal val="0"/>
          <c:showCatName val="0"/>
          <c:showSerName val="0"/>
          <c:showPercent val="0"/>
          <c:showBubbleSize val="0"/>
        </c:dLbls>
        <c:gapWidth val="150"/>
        <c:overlap val="100"/>
        <c:axId val="127927424"/>
        <c:axId val="127929344"/>
      </c:barChart>
      <c:catAx>
        <c:axId val="12792742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929344"/>
        <c:crosses val="autoZero"/>
        <c:auto val="1"/>
        <c:lblAlgn val="ctr"/>
        <c:lblOffset val="100"/>
        <c:noMultiLvlLbl val="0"/>
      </c:catAx>
      <c:valAx>
        <c:axId val="12792934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9274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'BUSY1-NO-AFFINITY'!$B$13:$H$13</c:f>
              <c:numCache>
                <c:formatCode>General</c:formatCode>
                <c:ptCount val="7"/>
                <c:pt idx="0">
                  <c:v>65</c:v>
                </c:pt>
                <c:pt idx="1">
                  <c:v>103</c:v>
                </c:pt>
                <c:pt idx="2">
                  <c:v>260</c:v>
                </c:pt>
                <c:pt idx="3">
                  <c:v>526</c:v>
                </c:pt>
                <c:pt idx="4">
                  <c:v>1045</c:v>
                </c:pt>
                <c:pt idx="5">
                  <c:v>2219</c:v>
                </c:pt>
                <c:pt idx="6">
                  <c:v>7343</c:v>
                </c:pt>
              </c:numCache>
            </c:numRef>
          </c:val>
        </c:ser>
        <c:ser>
          <c:idx val="0"/>
          <c:order val="1"/>
          <c:tx>
            <c:v>Avg Processing</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'BUSY1-NO-AFFINITY'!$B$12:$H$12</c:f>
              <c:numCache>
                <c:formatCode>General</c:formatCode>
                <c:ptCount val="7"/>
                <c:pt idx="0">
                  <c:v>347</c:v>
                </c:pt>
                <c:pt idx="1">
                  <c:v>356</c:v>
                </c:pt>
                <c:pt idx="2">
                  <c:v>343</c:v>
                </c:pt>
                <c:pt idx="3">
                  <c:v>343</c:v>
                </c:pt>
                <c:pt idx="4">
                  <c:v>343</c:v>
                </c:pt>
                <c:pt idx="5">
                  <c:v>343</c:v>
                </c:pt>
                <c:pt idx="6">
                  <c:v>352</c:v>
                </c:pt>
              </c:numCache>
            </c:numRef>
          </c:val>
        </c:ser>
        <c:dLbls>
          <c:showLegendKey val="0"/>
          <c:showVal val="0"/>
          <c:showCatName val="0"/>
          <c:showSerName val="0"/>
          <c:showPercent val="0"/>
          <c:showBubbleSize val="0"/>
        </c:dLbls>
        <c:gapWidth val="150"/>
        <c:overlap val="100"/>
        <c:axId val="127971712"/>
        <c:axId val="127973632"/>
      </c:barChart>
      <c:catAx>
        <c:axId val="12797171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973632"/>
        <c:crosses val="autoZero"/>
        <c:auto val="1"/>
        <c:lblAlgn val="ctr"/>
        <c:lblOffset val="100"/>
        <c:noMultiLvlLbl val="0"/>
      </c:catAx>
      <c:valAx>
        <c:axId val="12797363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9717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'BUSY1-NO-AFFINITY'!$B$5:$H$5</c:f>
              <c:numCache>
                <c:formatCode>General</c:formatCode>
                <c:ptCount val="7"/>
                <c:pt idx="0">
                  <c:v>467</c:v>
                </c:pt>
                <c:pt idx="1">
                  <c:v>559</c:v>
                </c:pt>
                <c:pt idx="2">
                  <c:v>715</c:v>
                </c:pt>
                <c:pt idx="3">
                  <c:v>1029</c:v>
                </c:pt>
                <c:pt idx="4">
                  <c:v>1490</c:v>
                </c:pt>
                <c:pt idx="5">
                  <c:v>2624</c:v>
                </c:pt>
                <c:pt idx="6">
                  <c:v>4737</c:v>
                </c:pt>
              </c:numCache>
            </c:numRef>
          </c:val>
        </c:ser>
        <c:ser>
          <c:idx val="1"/>
          <c:order val="1"/>
          <c:tx>
            <c:v>NO WORK</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'BUSY1-NO-AFFINITY'!$B$14:$H$14</c:f>
              <c:numCache>
                <c:formatCode>General</c:formatCode>
                <c:ptCount val="7"/>
                <c:pt idx="0">
                  <c:v>412</c:v>
                </c:pt>
                <c:pt idx="1">
                  <c:v>459</c:v>
                </c:pt>
                <c:pt idx="2">
                  <c:v>604</c:v>
                </c:pt>
                <c:pt idx="3">
                  <c:v>869</c:v>
                </c:pt>
                <c:pt idx="4">
                  <c:v>1388</c:v>
                </c:pt>
                <c:pt idx="5">
                  <c:v>2562</c:v>
                </c:pt>
                <c:pt idx="6">
                  <c:v>7696</c:v>
                </c:pt>
              </c:numCache>
            </c:numRef>
          </c:val>
        </c:ser>
        <c:dLbls>
          <c:showLegendKey val="0"/>
          <c:showVal val="0"/>
          <c:showCatName val="0"/>
          <c:showSerName val="0"/>
          <c:showPercent val="0"/>
          <c:showBubbleSize val="0"/>
        </c:dLbls>
        <c:gapWidth val="150"/>
        <c:axId val="127991168"/>
        <c:axId val="128005632"/>
      </c:barChart>
      <c:catAx>
        <c:axId val="12799116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005632"/>
        <c:crosses val="autoZero"/>
        <c:auto val="1"/>
        <c:lblAlgn val="ctr"/>
        <c:lblOffset val="100"/>
        <c:noMultiLvlLbl val="0"/>
      </c:catAx>
      <c:valAx>
        <c:axId val="12800563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9911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'BUSY1-WITH-AFFINITY'!$B$8:$H$8</c:f>
              <c:numCache>
                <c:formatCode>General</c:formatCode>
                <c:ptCount val="7"/>
                <c:pt idx="0">
                  <c:v>34741065</c:v>
                </c:pt>
                <c:pt idx="1">
                  <c:v>35714105</c:v>
                </c:pt>
                <c:pt idx="2">
                  <c:v>36020830</c:v>
                </c:pt>
                <c:pt idx="3">
                  <c:v>32616145</c:v>
                </c:pt>
                <c:pt idx="4">
                  <c:v>35956145</c:v>
                </c:pt>
                <c:pt idx="5">
                  <c:v>36329185</c:v>
                </c:pt>
                <c:pt idx="6">
                  <c:v>35986830</c:v>
                </c:pt>
              </c:numCache>
            </c:numRef>
          </c:val>
        </c:ser>
        <c:ser>
          <c:idx val="1"/>
          <c:order val="1"/>
          <c:tx>
            <c:v>NO WORK</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'BUSY1-WITH-AFFINITY'!$B$17:$H$17</c:f>
              <c:numCache>
                <c:formatCode>General</c:formatCode>
                <c:ptCount val="7"/>
                <c:pt idx="0">
                  <c:v>26130905</c:v>
                </c:pt>
                <c:pt idx="1">
                  <c:v>32611805</c:v>
                </c:pt>
                <c:pt idx="2">
                  <c:v>35108025</c:v>
                </c:pt>
                <c:pt idx="3">
                  <c:v>36009085</c:v>
                </c:pt>
                <c:pt idx="4">
                  <c:v>33100870</c:v>
                </c:pt>
                <c:pt idx="5">
                  <c:v>35580140</c:v>
                </c:pt>
                <c:pt idx="6">
                  <c:v>33296620</c:v>
                </c:pt>
              </c:numCache>
            </c:numRef>
          </c:val>
        </c:ser>
        <c:dLbls>
          <c:showLegendKey val="0"/>
          <c:showVal val="0"/>
          <c:showCatName val="0"/>
          <c:showSerName val="0"/>
          <c:showPercent val="0"/>
          <c:showBubbleSize val="0"/>
        </c:dLbls>
        <c:gapWidth val="150"/>
        <c:axId val="128040960"/>
        <c:axId val="128042880"/>
      </c:barChart>
      <c:catAx>
        <c:axId val="12804096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042880"/>
        <c:crosses val="autoZero"/>
        <c:auto val="1"/>
        <c:lblAlgn val="ctr"/>
        <c:lblOffset val="100"/>
        <c:noMultiLvlLbl val="0"/>
      </c:catAx>
      <c:valAx>
        <c:axId val="128042880"/>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0409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'BUSY1-WITH-AFFINITY'!$B$4:$H$4</c:f>
              <c:numCache>
                <c:formatCode>General</c:formatCode>
                <c:ptCount val="7"/>
                <c:pt idx="0">
                  <c:v>84</c:v>
                </c:pt>
                <c:pt idx="1">
                  <c:v>141</c:v>
                </c:pt>
                <c:pt idx="2">
                  <c:v>757</c:v>
                </c:pt>
                <c:pt idx="3">
                  <c:v>1221</c:v>
                </c:pt>
                <c:pt idx="4">
                  <c:v>1599</c:v>
                </c:pt>
                <c:pt idx="5">
                  <c:v>2970</c:v>
                </c:pt>
                <c:pt idx="6">
                  <c:v>7521</c:v>
                </c:pt>
              </c:numCache>
            </c:numRef>
          </c:val>
        </c:ser>
        <c:ser>
          <c:idx val="0"/>
          <c:order val="1"/>
          <c:tx>
            <c:v>Avg Processing</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'BUSY1-WITH-AFFINITY'!$B$3:$H$3</c:f>
              <c:numCache>
                <c:formatCode>General</c:formatCode>
                <c:ptCount val="7"/>
                <c:pt idx="0">
                  <c:v>997</c:v>
                </c:pt>
                <c:pt idx="1">
                  <c:v>1200</c:v>
                </c:pt>
                <c:pt idx="2">
                  <c:v>764</c:v>
                </c:pt>
                <c:pt idx="3">
                  <c:v>940</c:v>
                </c:pt>
                <c:pt idx="4">
                  <c:v>1291</c:v>
                </c:pt>
                <c:pt idx="5">
                  <c:v>2056</c:v>
                </c:pt>
                <c:pt idx="6">
                  <c:v>3881</c:v>
                </c:pt>
              </c:numCache>
            </c:numRef>
          </c:val>
        </c:ser>
        <c:dLbls>
          <c:showLegendKey val="0"/>
          <c:showVal val="0"/>
          <c:showCatName val="0"/>
          <c:showSerName val="0"/>
          <c:showPercent val="0"/>
          <c:showBubbleSize val="0"/>
        </c:dLbls>
        <c:gapWidth val="150"/>
        <c:overlap val="100"/>
        <c:axId val="128080896"/>
        <c:axId val="128087168"/>
      </c:barChart>
      <c:catAx>
        <c:axId val="12808089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087168"/>
        <c:crosses val="autoZero"/>
        <c:auto val="1"/>
        <c:lblAlgn val="ctr"/>
        <c:lblOffset val="100"/>
        <c:noMultiLvlLbl val="0"/>
      </c:catAx>
      <c:valAx>
        <c:axId val="12808716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08089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'BUSY1-WITH-AFFINITY'!$B$13:$H$13</c:f>
              <c:numCache>
                <c:formatCode>General</c:formatCode>
                <c:ptCount val="7"/>
                <c:pt idx="0">
                  <c:v>374</c:v>
                </c:pt>
                <c:pt idx="1">
                  <c:v>474</c:v>
                </c:pt>
                <c:pt idx="2">
                  <c:v>977</c:v>
                </c:pt>
                <c:pt idx="3">
                  <c:v>1638</c:v>
                </c:pt>
                <c:pt idx="4">
                  <c:v>3113</c:v>
                </c:pt>
                <c:pt idx="5">
                  <c:v>5513</c:v>
                </c:pt>
                <c:pt idx="6">
                  <c:v>10877</c:v>
                </c:pt>
              </c:numCache>
            </c:numRef>
          </c:val>
        </c:ser>
        <c:ser>
          <c:idx val="0"/>
          <c:order val="1"/>
          <c:tx>
            <c:v>Avg Processing</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'BUSY1-WITH-AFFINITY'!$B$12:$H$12</c:f>
              <c:numCache>
                <c:formatCode>General</c:formatCode>
                <c:ptCount val="7"/>
                <c:pt idx="0">
                  <c:v>528</c:v>
                </c:pt>
                <c:pt idx="1">
                  <c:v>497</c:v>
                </c:pt>
                <c:pt idx="2">
                  <c:v>352</c:v>
                </c:pt>
                <c:pt idx="3">
                  <c:v>353</c:v>
                </c:pt>
                <c:pt idx="4">
                  <c:v>362</c:v>
                </c:pt>
                <c:pt idx="5">
                  <c:v>359</c:v>
                </c:pt>
                <c:pt idx="6">
                  <c:v>367</c:v>
                </c:pt>
              </c:numCache>
            </c:numRef>
          </c:val>
        </c:ser>
        <c:dLbls>
          <c:showLegendKey val="0"/>
          <c:showVal val="0"/>
          <c:showCatName val="0"/>
          <c:showSerName val="0"/>
          <c:showPercent val="0"/>
          <c:showBubbleSize val="0"/>
        </c:dLbls>
        <c:gapWidth val="150"/>
        <c:overlap val="100"/>
        <c:axId val="128108800"/>
        <c:axId val="128123264"/>
      </c:barChart>
      <c:catAx>
        <c:axId val="12810880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123264"/>
        <c:crosses val="autoZero"/>
        <c:auto val="1"/>
        <c:lblAlgn val="ctr"/>
        <c:lblOffset val="100"/>
        <c:noMultiLvlLbl val="0"/>
      </c:catAx>
      <c:valAx>
        <c:axId val="12812326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1088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'BUSY1-WITH-AFFINITY'!$B$5:$H$5</c:f>
              <c:numCache>
                <c:formatCode>General</c:formatCode>
                <c:ptCount val="7"/>
                <c:pt idx="0">
                  <c:v>1082</c:v>
                </c:pt>
                <c:pt idx="1">
                  <c:v>1341</c:v>
                </c:pt>
                <c:pt idx="2">
                  <c:v>1522</c:v>
                </c:pt>
                <c:pt idx="3">
                  <c:v>2162</c:v>
                </c:pt>
                <c:pt idx="4">
                  <c:v>2890</c:v>
                </c:pt>
                <c:pt idx="5">
                  <c:v>5027</c:v>
                </c:pt>
                <c:pt idx="6">
                  <c:v>11402</c:v>
                </c:pt>
              </c:numCache>
            </c:numRef>
          </c:val>
        </c:ser>
        <c:ser>
          <c:idx val="1"/>
          <c:order val="1"/>
          <c:tx>
            <c:v>NO WORK</c:v>
          </c:tx>
          <c:invertIfNegative val="0"/>
          <c:cat>
            <c:numRef>
              <c:f>'BUSY1-WITH-AFFINITY'!$B$2:$H$2</c:f>
              <c:numCache>
                <c:formatCode>General</c:formatCode>
                <c:ptCount val="7"/>
                <c:pt idx="0">
                  <c:v>32</c:v>
                </c:pt>
                <c:pt idx="1">
                  <c:v>64</c:v>
                </c:pt>
                <c:pt idx="2">
                  <c:v>128</c:v>
                </c:pt>
                <c:pt idx="3">
                  <c:v>256</c:v>
                </c:pt>
                <c:pt idx="4">
                  <c:v>512</c:v>
                </c:pt>
                <c:pt idx="5">
                  <c:v>1024</c:v>
                </c:pt>
                <c:pt idx="6">
                  <c:v>2048</c:v>
                </c:pt>
              </c:numCache>
            </c:numRef>
          </c:cat>
          <c:val>
            <c:numRef>
              <c:f>'BUSY1-WITH-AFFINITY'!$B$14:$H$14</c:f>
              <c:numCache>
                <c:formatCode>General</c:formatCode>
                <c:ptCount val="7"/>
                <c:pt idx="0">
                  <c:v>902</c:v>
                </c:pt>
                <c:pt idx="1">
                  <c:v>971</c:v>
                </c:pt>
                <c:pt idx="2">
                  <c:v>1330</c:v>
                </c:pt>
                <c:pt idx="3">
                  <c:v>1991</c:v>
                </c:pt>
                <c:pt idx="4">
                  <c:v>3475</c:v>
                </c:pt>
                <c:pt idx="5">
                  <c:v>5872</c:v>
                </c:pt>
                <c:pt idx="6">
                  <c:v>11245</c:v>
                </c:pt>
              </c:numCache>
            </c:numRef>
          </c:val>
        </c:ser>
        <c:dLbls>
          <c:showLegendKey val="0"/>
          <c:showVal val="0"/>
          <c:showCatName val="0"/>
          <c:showSerName val="0"/>
          <c:showPercent val="0"/>
          <c:showBubbleSize val="0"/>
        </c:dLbls>
        <c:gapWidth val="150"/>
        <c:axId val="128140800"/>
        <c:axId val="128142720"/>
      </c:barChart>
      <c:catAx>
        <c:axId val="12814080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142720"/>
        <c:crosses val="autoZero"/>
        <c:auto val="1"/>
        <c:lblAlgn val="ctr"/>
        <c:lblOffset val="100"/>
        <c:noMultiLvlLbl val="0"/>
      </c:catAx>
      <c:valAx>
        <c:axId val="12814272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1408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'BUSY2-NO-AFFINITY'!$B$8:$H$8</c:f>
              <c:numCache>
                <c:formatCode>General</c:formatCode>
                <c:ptCount val="7"/>
                <c:pt idx="0">
                  <c:v>398130</c:v>
                </c:pt>
                <c:pt idx="1">
                  <c:v>792440</c:v>
                </c:pt>
                <c:pt idx="2">
                  <c:v>914515</c:v>
                </c:pt>
                <c:pt idx="3">
                  <c:v>289160</c:v>
                </c:pt>
                <c:pt idx="4">
                  <c:v>280810</c:v>
                </c:pt>
                <c:pt idx="5">
                  <c:v>418125</c:v>
                </c:pt>
                <c:pt idx="6">
                  <c:v>380560</c:v>
                </c:pt>
              </c:numCache>
            </c:numRef>
          </c:val>
        </c:ser>
        <c:ser>
          <c:idx val="1"/>
          <c:order val="1"/>
          <c:tx>
            <c:v>NO WORK</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'BUSY2-NO-AFFINITY'!$B$17:$H$17</c:f>
              <c:numCache>
                <c:formatCode>General</c:formatCode>
                <c:ptCount val="7"/>
                <c:pt idx="0">
                  <c:v>234870</c:v>
                </c:pt>
                <c:pt idx="1">
                  <c:v>314390</c:v>
                </c:pt>
                <c:pt idx="2">
                  <c:v>259685</c:v>
                </c:pt>
                <c:pt idx="3">
                  <c:v>841545</c:v>
                </c:pt>
                <c:pt idx="4">
                  <c:v>926725</c:v>
                </c:pt>
                <c:pt idx="5">
                  <c:v>872815</c:v>
                </c:pt>
                <c:pt idx="6">
                  <c:v>924105</c:v>
                </c:pt>
              </c:numCache>
            </c:numRef>
          </c:val>
        </c:ser>
        <c:dLbls>
          <c:showLegendKey val="0"/>
          <c:showVal val="0"/>
          <c:showCatName val="0"/>
          <c:showSerName val="0"/>
          <c:showPercent val="0"/>
          <c:showBubbleSize val="0"/>
        </c:dLbls>
        <c:gapWidth val="150"/>
        <c:axId val="128194432"/>
        <c:axId val="128200704"/>
      </c:barChart>
      <c:catAx>
        <c:axId val="12819443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200704"/>
        <c:crosses val="autoZero"/>
        <c:auto val="1"/>
        <c:lblAlgn val="ctr"/>
        <c:lblOffset val="100"/>
        <c:noMultiLvlLbl val="0"/>
      </c:catAx>
      <c:valAx>
        <c:axId val="128200704"/>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1944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'BUSY2-NO-AFFINITY'!$B$4:$H$4</c:f>
              <c:numCache>
                <c:formatCode>General</c:formatCode>
                <c:ptCount val="7"/>
                <c:pt idx="0">
                  <c:v>60</c:v>
                </c:pt>
                <c:pt idx="1">
                  <c:v>65</c:v>
                </c:pt>
                <c:pt idx="2">
                  <c:v>118</c:v>
                </c:pt>
                <c:pt idx="3">
                  <c:v>263</c:v>
                </c:pt>
                <c:pt idx="4">
                  <c:v>541</c:v>
                </c:pt>
                <c:pt idx="5">
                  <c:v>1174</c:v>
                </c:pt>
                <c:pt idx="6">
                  <c:v>2489</c:v>
                </c:pt>
              </c:numCache>
            </c:numRef>
          </c:val>
        </c:ser>
        <c:ser>
          <c:idx val="0"/>
          <c:order val="1"/>
          <c:tx>
            <c:v>Avg Processing</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'BUSY2-NO-AFFINITY'!$B$3:$H$3</c:f>
              <c:numCache>
                <c:formatCode>General</c:formatCode>
                <c:ptCount val="7"/>
                <c:pt idx="0">
                  <c:v>400</c:v>
                </c:pt>
                <c:pt idx="1">
                  <c:v>441</c:v>
                </c:pt>
                <c:pt idx="2">
                  <c:v>479</c:v>
                </c:pt>
                <c:pt idx="3">
                  <c:v>581</c:v>
                </c:pt>
                <c:pt idx="4">
                  <c:v>745</c:v>
                </c:pt>
                <c:pt idx="5">
                  <c:v>1073</c:v>
                </c:pt>
                <c:pt idx="6">
                  <c:v>1731</c:v>
                </c:pt>
              </c:numCache>
            </c:numRef>
          </c:val>
        </c:ser>
        <c:dLbls>
          <c:showLegendKey val="0"/>
          <c:showVal val="0"/>
          <c:showCatName val="0"/>
          <c:showSerName val="0"/>
          <c:showPercent val="0"/>
          <c:showBubbleSize val="0"/>
        </c:dLbls>
        <c:gapWidth val="150"/>
        <c:overlap val="100"/>
        <c:axId val="128251008"/>
        <c:axId val="128252928"/>
      </c:barChart>
      <c:catAx>
        <c:axId val="12825100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252928"/>
        <c:crosses val="autoZero"/>
        <c:auto val="1"/>
        <c:lblAlgn val="ctr"/>
        <c:lblOffset val="100"/>
        <c:noMultiLvlLbl val="0"/>
      </c:catAx>
      <c:valAx>
        <c:axId val="12825292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2510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'BUSY2-NO-AFFINITY'!$B$13:$H$13</c:f>
              <c:numCache>
                <c:formatCode>General</c:formatCode>
                <c:ptCount val="7"/>
                <c:pt idx="0">
                  <c:v>62</c:v>
                </c:pt>
                <c:pt idx="1">
                  <c:v>88</c:v>
                </c:pt>
                <c:pt idx="2">
                  <c:v>216</c:v>
                </c:pt>
                <c:pt idx="3">
                  <c:v>493</c:v>
                </c:pt>
                <c:pt idx="4">
                  <c:v>1049</c:v>
                </c:pt>
                <c:pt idx="5">
                  <c:v>2172</c:v>
                </c:pt>
                <c:pt idx="6">
                  <c:v>4453</c:v>
                </c:pt>
              </c:numCache>
            </c:numRef>
          </c:val>
        </c:ser>
        <c:ser>
          <c:idx val="0"/>
          <c:order val="1"/>
          <c:tx>
            <c:v>Avg Processing</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'BUSY2-NO-AFFINITY'!$B$12:$H$12</c:f>
              <c:numCache>
                <c:formatCode>General</c:formatCode>
                <c:ptCount val="7"/>
                <c:pt idx="0">
                  <c:v>343</c:v>
                </c:pt>
                <c:pt idx="1">
                  <c:v>343</c:v>
                </c:pt>
                <c:pt idx="2">
                  <c:v>342</c:v>
                </c:pt>
                <c:pt idx="3">
                  <c:v>342</c:v>
                </c:pt>
                <c:pt idx="4">
                  <c:v>342</c:v>
                </c:pt>
                <c:pt idx="5">
                  <c:v>342</c:v>
                </c:pt>
                <c:pt idx="6">
                  <c:v>342</c:v>
                </c:pt>
              </c:numCache>
            </c:numRef>
          </c:val>
        </c:ser>
        <c:dLbls>
          <c:showLegendKey val="0"/>
          <c:showVal val="0"/>
          <c:showCatName val="0"/>
          <c:showSerName val="0"/>
          <c:showPercent val="0"/>
          <c:showBubbleSize val="0"/>
        </c:dLbls>
        <c:gapWidth val="150"/>
        <c:overlap val="100"/>
        <c:axId val="128278912"/>
        <c:axId val="128280832"/>
      </c:barChart>
      <c:catAx>
        <c:axId val="12827891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280832"/>
        <c:crosses val="autoZero"/>
        <c:auto val="1"/>
        <c:lblAlgn val="ctr"/>
        <c:lblOffset val="100"/>
        <c:noMultiLvlLbl val="0"/>
      </c:catAx>
      <c:valAx>
        <c:axId val="12828083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2789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'IDLE-NO-AFFINITY'!$B$4:$H$4</c:f>
              <c:numCache>
                <c:formatCode>General</c:formatCode>
                <c:ptCount val="7"/>
                <c:pt idx="0">
                  <c:v>60</c:v>
                </c:pt>
                <c:pt idx="1">
                  <c:v>60</c:v>
                </c:pt>
                <c:pt idx="2">
                  <c:v>102</c:v>
                </c:pt>
                <c:pt idx="3">
                  <c:v>251</c:v>
                </c:pt>
                <c:pt idx="4">
                  <c:v>528</c:v>
                </c:pt>
                <c:pt idx="5">
                  <c:v>1165</c:v>
                </c:pt>
                <c:pt idx="6">
                  <c:v>2472</c:v>
                </c:pt>
              </c:numCache>
            </c:numRef>
          </c:val>
        </c:ser>
        <c:ser>
          <c:idx val="0"/>
          <c:order val="1"/>
          <c:tx>
            <c:v>Avg Processing</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'IDLE-NO-AFFINITY'!$B$3:$H$3</c:f>
              <c:numCache>
                <c:formatCode>General</c:formatCode>
                <c:ptCount val="7"/>
                <c:pt idx="0">
                  <c:v>399</c:v>
                </c:pt>
                <c:pt idx="1">
                  <c:v>437</c:v>
                </c:pt>
                <c:pt idx="2">
                  <c:v>472</c:v>
                </c:pt>
                <c:pt idx="3">
                  <c:v>576</c:v>
                </c:pt>
                <c:pt idx="4">
                  <c:v>738</c:v>
                </c:pt>
                <c:pt idx="5">
                  <c:v>1058</c:v>
                </c:pt>
                <c:pt idx="6">
                  <c:v>1697</c:v>
                </c:pt>
              </c:numCache>
            </c:numRef>
          </c:val>
        </c:ser>
        <c:dLbls>
          <c:showLegendKey val="0"/>
          <c:showVal val="0"/>
          <c:showCatName val="0"/>
          <c:showSerName val="0"/>
          <c:showPercent val="0"/>
          <c:showBubbleSize val="0"/>
        </c:dLbls>
        <c:gapWidth val="150"/>
        <c:overlap val="100"/>
        <c:axId val="127401984"/>
        <c:axId val="127403904"/>
      </c:barChart>
      <c:catAx>
        <c:axId val="12740198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403904"/>
        <c:crosses val="autoZero"/>
        <c:auto val="1"/>
        <c:lblAlgn val="ctr"/>
        <c:lblOffset val="100"/>
        <c:noMultiLvlLbl val="0"/>
      </c:catAx>
      <c:valAx>
        <c:axId val="12740390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40198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'BUSY2-NO-AFFINITY'!$B$5:$H$5</c:f>
              <c:numCache>
                <c:formatCode>General</c:formatCode>
                <c:ptCount val="7"/>
                <c:pt idx="0">
                  <c:v>461</c:v>
                </c:pt>
                <c:pt idx="1">
                  <c:v>507</c:v>
                </c:pt>
                <c:pt idx="2">
                  <c:v>598</c:v>
                </c:pt>
                <c:pt idx="3">
                  <c:v>844</c:v>
                </c:pt>
                <c:pt idx="4">
                  <c:v>1287</c:v>
                </c:pt>
                <c:pt idx="5">
                  <c:v>2248</c:v>
                </c:pt>
                <c:pt idx="6">
                  <c:v>4220</c:v>
                </c:pt>
              </c:numCache>
            </c:numRef>
          </c:val>
        </c:ser>
        <c:ser>
          <c:idx val="1"/>
          <c:order val="1"/>
          <c:tx>
            <c:v>NO WORK</c:v>
          </c:tx>
          <c:invertIfNegative val="0"/>
          <c:cat>
            <c:numRef>
              <c:f>'BUSY2-NO-AFFINITY'!$B$2:$H$2</c:f>
              <c:numCache>
                <c:formatCode>General</c:formatCode>
                <c:ptCount val="7"/>
                <c:pt idx="0">
                  <c:v>32</c:v>
                </c:pt>
                <c:pt idx="1">
                  <c:v>64</c:v>
                </c:pt>
                <c:pt idx="2">
                  <c:v>128</c:v>
                </c:pt>
                <c:pt idx="3">
                  <c:v>256</c:v>
                </c:pt>
                <c:pt idx="4">
                  <c:v>512</c:v>
                </c:pt>
                <c:pt idx="5">
                  <c:v>1024</c:v>
                </c:pt>
                <c:pt idx="6">
                  <c:v>2048</c:v>
                </c:pt>
              </c:numCache>
            </c:numRef>
          </c:cat>
          <c:val>
            <c:numRef>
              <c:f>'BUSY2-NO-AFFINITY'!$B$14:$H$14</c:f>
              <c:numCache>
                <c:formatCode>General</c:formatCode>
                <c:ptCount val="7"/>
                <c:pt idx="0">
                  <c:v>406</c:v>
                </c:pt>
                <c:pt idx="1">
                  <c:v>431</c:v>
                </c:pt>
                <c:pt idx="2">
                  <c:v>559</c:v>
                </c:pt>
                <c:pt idx="3">
                  <c:v>835</c:v>
                </c:pt>
                <c:pt idx="4">
                  <c:v>1392</c:v>
                </c:pt>
                <c:pt idx="5">
                  <c:v>2515</c:v>
                </c:pt>
                <c:pt idx="6">
                  <c:v>4796</c:v>
                </c:pt>
              </c:numCache>
            </c:numRef>
          </c:val>
        </c:ser>
        <c:dLbls>
          <c:showLegendKey val="0"/>
          <c:showVal val="0"/>
          <c:showCatName val="0"/>
          <c:showSerName val="0"/>
          <c:showPercent val="0"/>
          <c:showBubbleSize val="0"/>
        </c:dLbls>
        <c:gapWidth val="150"/>
        <c:axId val="128298368"/>
        <c:axId val="128316928"/>
      </c:barChart>
      <c:catAx>
        <c:axId val="12829836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316928"/>
        <c:crosses val="autoZero"/>
        <c:auto val="1"/>
        <c:lblAlgn val="ctr"/>
        <c:lblOffset val="100"/>
        <c:noMultiLvlLbl val="0"/>
      </c:catAx>
      <c:valAx>
        <c:axId val="12831692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2983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'BUSY2-WITH-AFFINITY'!$B$8:$H$8</c:f>
              <c:numCache>
                <c:formatCode>General</c:formatCode>
                <c:ptCount val="7"/>
                <c:pt idx="0">
                  <c:v>402630</c:v>
                </c:pt>
                <c:pt idx="1">
                  <c:v>10050750</c:v>
                </c:pt>
                <c:pt idx="2">
                  <c:v>10054380</c:v>
                </c:pt>
                <c:pt idx="3">
                  <c:v>10049105</c:v>
                </c:pt>
                <c:pt idx="4">
                  <c:v>431350</c:v>
                </c:pt>
                <c:pt idx="5">
                  <c:v>410470</c:v>
                </c:pt>
                <c:pt idx="6">
                  <c:v>10055805</c:v>
                </c:pt>
              </c:numCache>
            </c:numRef>
          </c:val>
        </c:ser>
        <c:ser>
          <c:idx val="1"/>
          <c:order val="1"/>
          <c:tx>
            <c:v>NO WORK</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'BUSY2-WITH-AFFINITY'!$B$17:$H$17</c:f>
              <c:numCache>
                <c:formatCode>General</c:formatCode>
                <c:ptCount val="7"/>
                <c:pt idx="0">
                  <c:v>10058060</c:v>
                </c:pt>
                <c:pt idx="1">
                  <c:v>429275</c:v>
                </c:pt>
                <c:pt idx="2">
                  <c:v>370560</c:v>
                </c:pt>
                <c:pt idx="3">
                  <c:v>417615</c:v>
                </c:pt>
                <c:pt idx="4">
                  <c:v>425375</c:v>
                </c:pt>
                <c:pt idx="5">
                  <c:v>10064095</c:v>
                </c:pt>
                <c:pt idx="6">
                  <c:v>15296285</c:v>
                </c:pt>
              </c:numCache>
            </c:numRef>
          </c:val>
        </c:ser>
        <c:dLbls>
          <c:showLegendKey val="0"/>
          <c:showVal val="0"/>
          <c:showCatName val="0"/>
          <c:showSerName val="0"/>
          <c:showPercent val="0"/>
          <c:showBubbleSize val="0"/>
        </c:dLbls>
        <c:gapWidth val="150"/>
        <c:axId val="128356352"/>
        <c:axId val="128358272"/>
      </c:barChart>
      <c:catAx>
        <c:axId val="12835635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358272"/>
        <c:crosses val="autoZero"/>
        <c:auto val="1"/>
        <c:lblAlgn val="ctr"/>
        <c:lblOffset val="100"/>
        <c:noMultiLvlLbl val="0"/>
      </c:catAx>
      <c:valAx>
        <c:axId val="128358272"/>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3563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'BUSY2-WITH-AFFINITY'!$B$4:$H$4</c:f>
              <c:numCache>
                <c:formatCode>General</c:formatCode>
                <c:ptCount val="7"/>
                <c:pt idx="0">
                  <c:v>60</c:v>
                </c:pt>
                <c:pt idx="1">
                  <c:v>64</c:v>
                </c:pt>
                <c:pt idx="2">
                  <c:v>116</c:v>
                </c:pt>
                <c:pt idx="3">
                  <c:v>257</c:v>
                </c:pt>
                <c:pt idx="4">
                  <c:v>534</c:v>
                </c:pt>
                <c:pt idx="5">
                  <c:v>1167</c:v>
                </c:pt>
                <c:pt idx="6">
                  <c:v>2467</c:v>
                </c:pt>
              </c:numCache>
            </c:numRef>
          </c:val>
        </c:ser>
        <c:ser>
          <c:idx val="0"/>
          <c:order val="1"/>
          <c:tx>
            <c:v>Avg Processing</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'BUSY2-WITH-AFFINITY'!$B$3:$H$3</c:f>
              <c:numCache>
                <c:formatCode>General</c:formatCode>
                <c:ptCount val="7"/>
                <c:pt idx="0">
                  <c:v>399</c:v>
                </c:pt>
                <c:pt idx="1">
                  <c:v>441</c:v>
                </c:pt>
                <c:pt idx="2">
                  <c:v>480</c:v>
                </c:pt>
                <c:pt idx="3">
                  <c:v>580</c:v>
                </c:pt>
                <c:pt idx="4">
                  <c:v>744</c:v>
                </c:pt>
                <c:pt idx="5">
                  <c:v>1070</c:v>
                </c:pt>
                <c:pt idx="6">
                  <c:v>1727</c:v>
                </c:pt>
              </c:numCache>
            </c:numRef>
          </c:val>
        </c:ser>
        <c:dLbls>
          <c:showLegendKey val="0"/>
          <c:showVal val="0"/>
          <c:showCatName val="0"/>
          <c:showSerName val="0"/>
          <c:showPercent val="0"/>
          <c:showBubbleSize val="0"/>
        </c:dLbls>
        <c:gapWidth val="150"/>
        <c:overlap val="100"/>
        <c:axId val="128461824"/>
        <c:axId val="128464000"/>
      </c:barChart>
      <c:catAx>
        <c:axId val="12846182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464000"/>
        <c:crosses val="autoZero"/>
        <c:auto val="1"/>
        <c:lblAlgn val="ctr"/>
        <c:lblOffset val="100"/>
        <c:noMultiLvlLbl val="0"/>
      </c:catAx>
      <c:valAx>
        <c:axId val="12846400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4618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'BUSY2-WITH-AFFINITY'!$B$13:$H$13</c:f>
              <c:numCache>
                <c:formatCode>General</c:formatCode>
                <c:ptCount val="7"/>
                <c:pt idx="0">
                  <c:v>62</c:v>
                </c:pt>
                <c:pt idx="1">
                  <c:v>86</c:v>
                </c:pt>
                <c:pt idx="2">
                  <c:v>215</c:v>
                </c:pt>
                <c:pt idx="3">
                  <c:v>491</c:v>
                </c:pt>
                <c:pt idx="4">
                  <c:v>1042</c:v>
                </c:pt>
                <c:pt idx="5">
                  <c:v>2165</c:v>
                </c:pt>
                <c:pt idx="6">
                  <c:v>4439</c:v>
                </c:pt>
              </c:numCache>
            </c:numRef>
          </c:val>
        </c:ser>
        <c:ser>
          <c:idx val="0"/>
          <c:order val="1"/>
          <c:tx>
            <c:v>Avg Processing</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'BUSY2-WITH-AFFINITY'!$B$12:$H$12</c:f>
              <c:numCache>
                <c:formatCode>General</c:formatCode>
                <c:ptCount val="7"/>
                <c:pt idx="0">
                  <c:v>343</c:v>
                </c:pt>
                <c:pt idx="1">
                  <c:v>342</c:v>
                </c:pt>
                <c:pt idx="2">
                  <c:v>340</c:v>
                </c:pt>
                <c:pt idx="3">
                  <c:v>340</c:v>
                </c:pt>
                <c:pt idx="4">
                  <c:v>340</c:v>
                </c:pt>
                <c:pt idx="5">
                  <c:v>340</c:v>
                </c:pt>
                <c:pt idx="6">
                  <c:v>341</c:v>
                </c:pt>
              </c:numCache>
            </c:numRef>
          </c:val>
        </c:ser>
        <c:dLbls>
          <c:showLegendKey val="0"/>
          <c:showVal val="0"/>
          <c:showCatName val="0"/>
          <c:showSerName val="0"/>
          <c:showPercent val="0"/>
          <c:showBubbleSize val="0"/>
        </c:dLbls>
        <c:gapWidth val="150"/>
        <c:overlap val="100"/>
        <c:axId val="128481536"/>
        <c:axId val="128496000"/>
      </c:barChart>
      <c:catAx>
        <c:axId val="12848153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496000"/>
        <c:crosses val="autoZero"/>
        <c:auto val="1"/>
        <c:lblAlgn val="ctr"/>
        <c:lblOffset val="100"/>
        <c:noMultiLvlLbl val="0"/>
      </c:catAx>
      <c:valAx>
        <c:axId val="12849600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4815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'BUSY2-WITH-AFFINITY'!$B$5:$H$5</c:f>
              <c:numCache>
                <c:formatCode>General</c:formatCode>
                <c:ptCount val="7"/>
                <c:pt idx="0">
                  <c:v>460</c:v>
                </c:pt>
                <c:pt idx="1">
                  <c:v>505</c:v>
                </c:pt>
                <c:pt idx="2">
                  <c:v>597</c:v>
                </c:pt>
                <c:pt idx="3">
                  <c:v>837</c:v>
                </c:pt>
                <c:pt idx="4">
                  <c:v>1279</c:v>
                </c:pt>
                <c:pt idx="5">
                  <c:v>2238</c:v>
                </c:pt>
                <c:pt idx="6">
                  <c:v>4194</c:v>
                </c:pt>
              </c:numCache>
            </c:numRef>
          </c:val>
        </c:ser>
        <c:ser>
          <c:idx val="1"/>
          <c:order val="1"/>
          <c:tx>
            <c:v>NO WORK</c:v>
          </c:tx>
          <c:invertIfNegative val="0"/>
          <c:cat>
            <c:numRef>
              <c:f>'BUSY2-WITH-AFFINITY'!$B$2:$H$2</c:f>
              <c:numCache>
                <c:formatCode>General</c:formatCode>
                <c:ptCount val="7"/>
                <c:pt idx="0">
                  <c:v>32</c:v>
                </c:pt>
                <c:pt idx="1">
                  <c:v>64</c:v>
                </c:pt>
                <c:pt idx="2">
                  <c:v>128</c:v>
                </c:pt>
                <c:pt idx="3">
                  <c:v>256</c:v>
                </c:pt>
                <c:pt idx="4">
                  <c:v>512</c:v>
                </c:pt>
                <c:pt idx="5">
                  <c:v>1024</c:v>
                </c:pt>
                <c:pt idx="6">
                  <c:v>2048</c:v>
                </c:pt>
              </c:numCache>
            </c:numRef>
          </c:cat>
          <c:val>
            <c:numRef>
              <c:f>'BUSY2-WITH-AFFINITY'!$B$14:$H$14</c:f>
              <c:numCache>
                <c:formatCode>General</c:formatCode>
                <c:ptCount val="7"/>
                <c:pt idx="0">
                  <c:v>405</c:v>
                </c:pt>
                <c:pt idx="1">
                  <c:v>429</c:v>
                </c:pt>
                <c:pt idx="2">
                  <c:v>556</c:v>
                </c:pt>
                <c:pt idx="3">
                  <c:v>831</c:v>
                </c:pt>
                <c:pt idx="4">
                  <c:v>1383</c:v>
                </c:pt>
                <c:pt idx="5">
                  <c:v>2506</c:v>
                </c:pt>
                <c:pt idx="6">
                  <c:v>4780</c:v>
                </c:pt>
              </c:numCache>
            </c:numRef>
          </c:val>
        </c:ser>
        <c:dLbls>
          <c:showLegendKey val="0"/>
          <c:showVal val="0"/>
          <c:showCatName val="0"/>
          <c:showSerName val="0"/>
          <c:showPercent val="0"/>
          <c:showBubbleSize val="0"/>
        </c:dLbls>
        <c:gapWidth val="150"/>
        <c:axId val="128517632"/>
        <c:axId val="128519552"/>
      </c:barChart>
      <c:catAx>
        <c:axId val="12851763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519552"/>
        <c:crosses val="autoZero"/>
        <c:auto val="1"/>
        <c:lblAlgn val="ctr"/>
        <c:lblOffset val="100"/>
        <c:noMultiLvlLbl val="0"/>
      </c:catAx>
      <c:valAx>
        <c:axId val="12851955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5176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'BUSY3-NO-AFFINITY'!$B$8:$H$8</c:f>
              <c:numCache>
                <c:formatCode>General</c:formatCode>
                <c:ptCount val="7"/>
                <c:pt idx="0">
                  <c:v>20066890</c:v>
                </c:pt>
                <c:pt idx="1">
                  <c:v>20060750</c:v>
                </c:pt>
                <c:pt idx="2">
                  <c:v>20055590</c:v>
                </c:pt>
                <c:pt idx="3">
                  <c:v>20068410</c:v>
                </c:pt>
                <c:pt idx="4">
                  <c:v>20065585</c:v>
                </c:pt>
                <c:pt idx="5">
                  <c:v>20073085</c:v>
                </c:pt>
                <c:pt idx="6">
                  <c:v>20099700</c:v>
                </c:pt>
              </c:numCache>
            </c:numRef>
          </c:val>
        </c:ser>
        <c:ser>
          <c:idx val="1"/>
          <c:order val="1"/>
          <c:tx>
            <c:v>NO WORK</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'BUSY3-NO-AFFINITY'!$B$17:$H$17</c:f>
              <c:numCache>
                <c:formatCode>General</c:formatCode>
                <c:ptCount val="7"/>
                <c:pt idx="0">
                  <c:v>20049960</c:v>
                </c:pt>
                <c:pt idx="1">
                  <c:v>20067160</c:v>
                </c:pt>
                <c:pt idx="2">
                  <c:v>20069210</c:v>
                </c:pt>
                <c:pt idx="3">
                  <c:v>20063380</c:v>
                </c:pt>
                <c:pt idx="4">
                  <c:v>20069405</c:v>
                </c:pt>
                <c:pt idx="5">
                  <c:v>20100890</c:v>
                </c:pt>
                <c:pt idx="6">
                  <c:v>20127845</c:v>
                </c:pt>
              </c:numCache>
            </c:numRef>
          </c:val>
        </c:ser>
        <c:dLbls>
          <c:showLegendKey val="0"/>
          <c:showVal val="0"/>
          <c:showCatName val="0"/>
          <c:showSerName val="0"/>
          <c:showPercent val="0"/>
          <c:showBubbleSize val="0"/>
        </c:dLbls>
        <c:gapWidth val="150"/>
        <c:axId val="128554880"/>
        <c:axId val="128557056"/>
      </c:barChart>
      <c:catAx>
        <c:axId val="12855488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557056"/>
        <c:crosses val="autoZero"/>
        <c:auto val="1"/>
        <c:lblAlgn val="ctr"/>
        <c:lblOffset val="100"/>
        <c:noMultiLvlLbl val="0"/>
      </c:catAx>
      <c:valAx>
        <c:axId val="128557056"/>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5548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'BUSY3-NO-AFFINITY'!$B$4:$H$4</c:f>
              <c:numCache>
                <c:formatCode>General</c:formatCode>
                <c:ptCount val="7"/>
                <c:pt idx="0">
                  <c:v>69</c:v>
                </c:pt>
                <c:pt idx="1">
                  <c:v>69</c:v>
                </c:pt>
                <c:pt idx="2">
                  <c:v>287</c:v>
                </c:pt>
                <c:pt idx="3">
                  <c:v>308</c:v>
                </c:pt>
                <c:pt idx="4">
                  <c:v>626</c:v>
                </c:pt>
                <c:pt idx="5">
                  <c:v>1505</c:v>
                </c:pt>
                <c:pt idx="6">
                  <c:v>2925</c:v>
                </c:pt>
              </c:numCache>
            </c:numRef>
          </c:val>
        </c:ser>
        <c:ser>
          <c:idx val="0"/>
          <c:order val="1"/>
          <c:tx>
            <c:v>Avg Processing</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'BUSY3-NO-AFFINITY'!$B$3:$H$3</c:f>
              <c:numCache>
                <c:formatCode>General</c:formatCode>
                <c:ptCount val="7"/>
                <c:pt idx="0">
                  <c:v>652</c:v>
                </c:pt>
                <c:pt idx="1">
                  <c:v>627</c:v>
                </c:pt>
                <c:pt idx="2">
                  <c:v>556</c:v>
                </c:pt>
                <c:pt idx="3">
                  <c:v>606</c:v>
                </c:pt>
                <c:pt idx="4">
                  <c:v>789</c:v>
                </c:pt>
                <c:pt idx="5">
                  <c:v>1242</c:v>
                </c:pt>
                <c:pt idx="6">
                  <c:v>1964</c:v>
                </c:pt>
              </c:numCache>
            </c:numRef>
          </c:val>
        </c:ser>
        <c:dLbls>
          <c:showLegendKey val="0"/>
          <c:showVal val="0"/>
          <c:showCatName val="0"/>
          <c:showSerName val="0"/>
          <c:showPercent val="0"/>
          <c:showBubbleSize val="0"/>
        </c:dLbls>
        <c:gapWidth val="150"/>
        <c:overlap val="100"/>
        <c:axId val="128668800"/>
        <c:axId val="128670720"/>
      </c:barChart>
      <c:catAx>
        <c:axId val="12866880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670720"/>
        <c:crosses val="autoZero"/>
        <c:auto val="1"/>
        <c:lblAlgn val="ctr"/>
        <c:lblOffset val="100"/>
        <c:noMultiLvlLbl val="0"/>
      </c:catAx>
      <c:valAx>
        <c:axId val="12867072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6688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'BUSY3-NO-AFFINITY'!$B$13:$H$13</c:f>
              <c:numCache>
                <c:formatCode>General</c:formatCode>
                <c:ptCount val="7"/>
                <c:pt idx="0">
                  <c:v>72</c:v>
                </c:pt>
                <c:pt idx="1">
                  <c:v>145</c:v>
                </c:pt>
                <c:pt idx="2">
                  <c:v>496</c:v>
                </c:pt>
                <c:pt idx="3">
                  <c:v>759</c:v>
                </c:pt>
                <c:pt idx="4">
                  <c:v>1246</c:v>
                </c:pt>
                <c:pt idx="5">
                  <c:v>2675</c:v>
                </c:pt>
                <c:pt idx="6">
                  <c:v>5266</c:v>
                </c:pt>
              </c:numCache>
            </c:numRef>
          </c:val>
        </c:ser>
        <c:ser>
          <c:idx val="0"/>
          <c:order val="1"/>
          <c:tx>
            <c:v>Avg Processing</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'BUSY3-NO-AFFINITY'!$B$12:$H$12</c:f>
              <c:numCache>
                <c:formatCode>General</c:formatCode>
                <c:ptCount val="7"/>
                <c:pt idx="0">
                  <c:v>351</c:v>
                </c:pt>
                <c:pt idx="1">
                  <c:v>355</c:v>
                </c:pt>
                <c:pt idx="2">
                  <c:v>348</c:v>
                </c:pt>
                <c:pt idx="3">
                  <c:v>344</c:v>
                </c:pt>
                <c:pt idx="4">
                  <c:v>343</c:v>
                </c:pt>
                <c:pt idx="5">
                  <c:v>345</c:v>
                </c:pt>
                <c:pt idx="6">
                  <c:v>343</c:v>
                </c:pt>
              </c:numCache>
            </c:numRef>
          </c:val>
        </c:ser>
        <c:dLbls>
          <c:showLegendKey val="0"/>
          <c:showVal val="0"/>
          <c:showCatName val="0"/>
          <c:showSerName val="0"/>
          <c:showPercent val="0"/>
          <c:showBubbleSize val="0"/>
        </c:dLbls>
        <c:gapWidth val="150"/>
        <c:overlap val="100"/>
        <c:axId val="128700800"/>
        <c:axId val="128702720"/>
      </c:barChart>
      <c:catAx>
        <c:axId val="12870080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702720"/>
        <c:crosses val="autoZero"/>
        <c:auto val="1"/>
        <c:lblAlgn val="ctr"/>
        <c:lblOffset val="100"/>
        <c:noMultiLvlLbl val="0"/>
      </c:catAx>
      <c:valAx>
        <c:axId val="12870272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7008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'BUSY3-NO-AFFINITY'!$B$5:$H$5</c:f>
              <c:numCache>
                <c:formatCode>General</c:formatCode>
                <c:ptCount val="7"/>
                <c:pt idx="0">
                  <c:v>722</c:v>
                </c:pt>
                <c:pt idx="1">
                  <c:v>697</c:v>
                </c:pt>
                <c:pt idx="2">
                  <c:v>844</c:v>
                </c:pt>
                <c:pt idx="3">
                  <c:v>915</c:v>
                </c:pt>
                <c:pt idx="4">
                  <c:v>1416</c:v>
                </c:pt>
                <c:pt idx="5">
                  <c:v>2744</c:v>
                </c:pt>
                <c:pt idx="6">
                  <c:v>4890</c:v>
                </c:pt>
              </c:numCache>
            </c:numRef>
          </c:val>
        </c:ser>
        <c:ser>
          <c:idx val="1"/>
          <c:order val="1"/>
          <c:tx>
            <c:v>NO WORK</c:v>
          </c:tx>
          <c:invertIfNegative val="0"/>
          <c:cat>
            <c:numRef>
              <c:f>'BUSY3-NO-AFFINITY'!$B$2:$H$2</c:f>
              <c:numCache>
                <c:formatCode>General</c:formatCode>
                <c:ptCount val="7"/>
                <c:pt idx="0">
                  <c:v>32</c:v>
                </c:pt>
                <c:pt idx="1">
                  <c:v>64</c:v>
                </c:pt>
                <c:pt idx="2">
                  <c:v>128</c:v>
                </c:pt>
                <c:pt idx="3">
                  <c:v>256</c:v>
                </c:pt>
                <c:pt idx="4">
                  <c:v>512</c:v>
                </c:pt>
                <c:pt idx="5">
                  <c:v>1024</c:v>
                </c:pt>
                <c:pt idx="6">
                  <c:v>2048</c:v>
                </c:pt>
              </c:numCache>
            </c:numRef>
          </c:cat>
          <c:val>
            <c:numRef>
              <c:f>'BUSY3-NO-AFFINITY'!$B$14:$H$14</c:f>
              <c:numCache>
                <c:formatCode>General</c:formatCode>
                <c:ptCount val="7"/>
                <c:pt idx="0">
                  <c:v>423</c:v>
                </c:pt>
                <c:pt idx="1">
                  <c:v>501</c:v>
                </c:pt>
                <c:pt idx="2">
                  <c:v>845</c:v>
                </c:pt>
                <c:pt idx="3">
                  <c:v>1104</c:v>
                </c:pt>
                <c:pt idx="4">
                  <c:v>1590</c:v>
                </c:pt>
                <c:pt idx="5">
                  <c:v>3021</c:v>
                </c:pt>
                <c:pt idx="6">
                  <c:v>5609</c:v>
                </c:pt>
              </c:numCache>
            </c:numRef>
          </c:val>
        </c:ser>
        <c:dLbls>
          <c:showLegendKey val="0"/>
          <c:showVal val="0"/>
          <c:showCatName val="0"/>
          <c:showSerName val="0"/>
          <c:showPercent val="0"/>
          <c:showBubbleSize val="0"/>
        </c:dLbls>
        <c:gapWidth val="150"/>
        <c:axId val="128593280"/>
        <c:axId val="128599552"/>
      </c:barChart>
      <c:catAx>
        <c:axId val="12859328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599552"/>
        <c:crosses val="autoZero"/>
        <c:auto val="1"/>
        <c:lblAlgn val="ctr"/>
        <c:lblOffset val="100"/>
        <c:noMultiLvlLbl val="0"/>
      </c:catAx>
      <c:valAx>
        <c:axId val="12859955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5932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'BUSY3-WITH-AFFINITY'!$B$8:$H$8</c:f>
              <c:numCache>
                <c:formatCode>General</c:formatCode>
                <c:ptCount val="7"/>
                <c:pt idx="0">
                  <c:v>20060560</c:v>
                </c:pt>
                <c:pt idx="1">
                  <c:v>20058550</c:v>
                </c:pt>
                <c:pt idx="2">
                  <c:v>20069405</c:v>
                </c:pt>
                <c:pt idx="3">
                  <c:v>20066225</c:v>
                </c:pt>
                <c:pt idx="4">
                  <c:v>20076880</c:v>
                </c:pt>
                <c:pt idx="5">
                  <c:v>20095815</c:v>
                </c:pt>
                <c:pt idx="6">
                  <c:v>20290015</c:v>
                </c:pt>
              </c:numCache>
            </c:numRef>
          </c:val>
        </c:ser>
        <c:ser>
          <c:idx val="1"/>
          <c:order val="1"/>
          <c:tx>
            <c:v>NO WORK</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'BUSY3-WITH-AFFINITY'!$B$17:$H$17</c:f>
              <c:numCache>
                <c:formatCode>General</c:formatCode>
                <c:ptCount val="7"/>
                <c:pt idx="0">
                  <c:v>20288480</c:v>
                </c:pt>
                <c:pt idx="1">
                  <c:v>20105990</c:v>
                </c:pt>
                <c:pt idx="2">
                  <c:v>20068770</c:v>
                </c:pt>
                <c:pt idx="3">
                  <c:v>20078480</c:v>
                </c:pt>
                <c:pt idx="4">
                  <c:v>20076860</c:v>
                </c:pt>
                <c:pt idx="5">
                  <c:v>20073780</c:v>
                </c:pt>
                <c:pt idx="6">
                  <c:v>20072380</c:v>
                </c:pt>
              </c:numCache>
            </c:numRef>
          </c:val>
        </c:ser>
        <c:dLbls>
          <c:showLegendKey val="0"/>
          <c:showVal val="0"/>
          <c:showCatName val="0"/>
          <c:showSerName val="0"/>
          <c:showPercent val="0"/>
          <c:showBubbleSize val="0"/>
        </c:dLbls>
        <c:gapWidth val="150"/>
        <c:axId val="128712704"/>
        <c:axId val="128714624"/>
      </c:barChart>
      <c:catAx>
        <c:axId val="12871270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714624"/>
        <c:crosses val="autoZero"/>
        <c:auto val="1"/>
        <c:lblAlgn val="ctr"/>
        <c:lblOffset val="100"/>
        <c:noMultiLvlLbl val="0"/>
      </c:catAx>
      <c:valAx>
        <c:axId val="128714624"/>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7127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'IDLE-NO-AFFINITY'!$B$13:$H$13</c:f>
              <c:numCache>
                <c:formatCode>General</c:formatCode>
                <c:ptCount val="7"/>
                <c:pt idx="0">
                  <c:v>60</c:v>
                </c:pt>
                <c:pt idx="1">
                  <c:v>79</c:v>
                </c:pt>
                <c:pt idx="2">
                  <c:v>207</c:v>
                </c:pt>
                <c:pt idx="3">
                  <c:v>467</c:v>
                </c:pt>
                <c:pt idx="4">
                  <c:v>1000</c:v>
                </c:pt>
                <c:pt idx="5">
                  <c:v>2011</c:v>
                </c:pt>
                <c:pt idx="6">
                  <c:v>4147</c:v>
                </c:pt>
              </c:numCache>
            </c:numRef>
          </c:val>
        </c:ser>
        <c:ser>
          <c:idx val="0"/>
          <c:order val="1"/>
          <c:tx>
            <c:v>Avg Processing</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'IDLE-NO-AFFINITY'!$B$12:$H$12</c:f>
              <c:numCache>
                <c:formatCode>General</c:formatCode>
                <c:ptCount val="7"/>
                <c:pt idx="0">
                  <c:v>342</c:v>
                </c:pt>
                <c:pt idx="1">
                  <c:v>342</c:v>
                </c:pt>
                <c:pt idx="2">
                  <c:v>340</c:v>
                </c:pt>
                <c:pt idx="3">
                  <c:v>339</c:v>
                </c:pt>
                <c:pt idx="4">
                  <c:v>339</c:v>
                </c:pt>
                <c:pt idx="5">
                  <c:v>339</c:v>
                </c:pt>
                <c:pt idx="6">
                  <c:v>340</c:v>
                </c:pt>
              </c:numCache>
            </c:numRef>
          </c:val>
        </c:ser>
        <c:dLbls>
          <c:showLegendKey val="0"/>
          <c:showVal val="0"/>
          <c:showCatName val="0"/>
          <c:showSerName val="0"/>
          <c:showPercent val="0"/>
          <c:showBubbleSize val="0"/>
        </c:dLbls>
        <c:gapWidth val="150"/>
        <c:overlap val="100"/>
        <c:axId val="47234048"/>
        <c:axId val="127435904"/>
      </c:barChart>
      <c:catAx>
        <c:axId val="4723404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435904"/>
        <c:crosses val="autoZero"/>
        <c:auto val="1"/>
        <c:lblAlgn val="ctr"/>
        <c:lblOffset val="100"/>
        <c:noMultiLvlLbl val="0"/>
      </c:catAx>
      <c:valAx>
        <c:axId val="12743590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4723404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'BUSY3-WITH-AFFINITY'!$B$4:$H$4</c:f>
              <c:numCache>
                <c:formatCode>General</c:formatCode>
                <c:ptCount val="7"/>
                <c:pt idx="0">
                  <c:v>70</c:v>
                </c:pt>
                <c:pt idx="1">
                  <c:v>77</c:v>
                </c:pt>
                <c:pt idx="2">
                  <c:v>417</c:v>
                </c:pt>
                <c:pt idx="3">
                  <c:v>690</c:v>
                </c:pt>
                <c:pt idx="4">
                  <c:v>996</c:v>
                </c:pt>
                <c:pt idx="5">
                  <c:v>1926</c:v>
                </c:pt>
                <c:pt idx="6">
                  <c:v>3878</c:v>
                </c:pt>
              </c:numCache>
            </c:numRef>
          </c:val>
        </c:ser>
        <c:ser>
          <c:idx val="0"/>
          <c:order val="1"/>
          <c:tx>
            <c:v>Avg Processing</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'BUSY3-WITH-AFFINITY'!$B$3:$H$3</c:f>
              <c:numCache>
                <c:formatCode>General</c:formatCode>
                <c:ptCount val="7"/>
                <c:pt idx="0">
                  <c:v>749</c:v>
                </c:pt>
                <c:pt idx="1">
                  <c:v>797</c:v>
                </c:pt>
                <c:pt idx="2">
                  <c:v>643</c:v>
                </c:pt>
                <c:pt idx="3">
                  <c:v>770</c:v>
                </c:pt>
                <c:pt idx="4">
                  <c:v>969</c:v>
                </c:pt>
                <c:pt idx="5">
                  <c:v>1469</c:v>
                </c:pt>
                <c:pt idx="6">
                  <c:v>2449</c:v>
                </c:pt>
              </c:numCache>
            </c:numRef>
          </c:val>
        </c:ser>
        <c:dLbls>
          <c:showLegendKey val="0"/>
          <c:showVal val="0"/>
          <c:showCatName val="0"/>
          <c:showSerName val="0"/>
          <c:showPercent val="0"/>
          <c:showBubbleSize val="0"/>
        </c:dLbls>
        <c:gapWidth val="150"/>
        <c:overlap val="100"/>
        <c:axId val="128728064"/>
        <c:axId val="128763008"/>
      </c:barChart>
      <c:catAx>
        <c:axId val="12872806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763008"/>
        <c:crosses val="autoZero"/>
        <c:auto val="1"/>
        <c:lblAlgn val="ctr"/>
        <c:lblOffset val="100"/>
        <c:noMultiLvlLbl val="0"/>
      </c:catAx>
      <c:valAx>
        <c:axId val="12876300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7280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'BUSY3-WITH-AFFINITY'!$B$13:$H$13</c:f>
              <c:numCache>
                <c:formatCode>General</c:formatCode>
                <c:ptCount val="7"/>
                <c:pt idx="0">
                  <c:v>293</c:v>
                </c:pt>
                <c:pt idx="1">
                  <c:v>252</c:v>
                </c:pt>
                <c:pt idx="2">
                  <c:v>595</c:v>
                </c:pt>
                <c:pt idx="3">
                  <c:v>997</c:v>
                </c:pt>
                <c:pt idx="4">
                  <c:v>1885</c:v>
                </c:pt>
                <c:pt idx="5">
                  <c:v>3375</c:v>
                </c:pt>
                <c:pt idx="6">
                  <c:v>6445</c:v>
                </c:pt>
              </c:numCache>
            </c:numRef>
          </c:val>
        </c:ser>
        <c:ser>
          <c:idx val="0"/>
          <c:order val="1"/>
          <c:tx>
            <c:v>Avg Processing</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'BUSY3-WITH-AFFINITY'!$B$12:$H$12</c:f>
              <c:numCache>
                <c:formatCode>General</c:formatCode>
                <c:ptCount val="7"/>
                <c:pt idx="0">
                  <c:v>481</c:v>
                </c:pt>
                <c:pt idx="1">
                  <c:v>397</c:v>
                </c:pt>
                <c:pt idx="2">
                  <c:v>349</c:v>
                </c:pt>
                <c:pt idx="3">
                  <c:v>347</c:v>
                </c:pt>
                <c:pt idx="4">
                  <c:v>345</c:v>
                </c:pt>
                <c:pt idx="5">
                  <c:v>345</c:v>
                </c:pt>
                <c:pt idx="6">
                  <c:v>343</c:v>
                </c:pt>
              </c:numCache>
            </c:numRef>
          </c:val>
        </c:ser>
        <c:dLbls>
          <c:showLegendKey val="0"/>
          <c:showVal val="0"/>
          <c:showCatName val="0"/>
          <c:showSerName val="0"/>
          <c:showPercent val="0"/>
          <c:showBubbleSize val="0"/>
        </c:dLbls>
        <c:gapWidth val="150"/>
        <c:overlap val="100"/>
        <c:axId val="128850176"/>
        <c:axId val="128856448"/>
      </c:barChart>
      <c:catAx>
        <c:axId val="1288501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856448"/>
        <c:crosses val="autoZero"/>
        <c:auto val="1"/>
        <c:lblAlgn val="ctr"/>
        <c:lblOffset val="100"/>
        <c:noMultiLvlLbl val="0"/>
      </c:catAx>
      <c:valAx>
        <c:axId val="12885644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8501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'BUSY3-WITH-AFFINITY'!$B$5:$H$5</c:f>
              <c:numCache>
                <c:formatCode>General</c:formatCode>
                <c:ptCount val="7"/>
                <c:pt idx="0">
                  <c:v>820</c:v>
                </c:pt>
                <c:pt idx="1">
                  <c:v>875</c:v>
                </c:pt>
                <c:pt idx="2">
                  <c:v>1061</c:v>
                </c:pt>
                <c:pt idx="3">
                  <c:v>1460</c:v>
                </c:pt>
                <c:pt idx="4">
                  <c:v>1966</c:v>
                </c:pt>
                <c:pt idx="5">
                  <c:v>3395</c:v>
                </c:pt>
                <c:pt idx="6">
                  <c:v>6328</c:v>
                </c:pt>
              </c:numCache>
            </c:numRef>
          </c:val>
        </c:ser>
        <c:ser>
          <c:idx val="1"/>
          <c:order val="1"/>
          <c:tx>
            <c:v>NO WORK</c:v>
          </c:tx>
          <c:invertIfNegative val="0"/>
          <c:cat>
            <c:numRef>
              <c:f>'BUSY3-WITH-AFFINITY'!$B$2:$H$2</c:f>
              <c:numCache>
                <c:formatCode>General</c:formatCode>
                <c:ptCount val="7"/>
                <c:pt idx="0">
                  <c:v>32</c:v>
                </c:pt>
                <c:pt idx="1">
                  <c:v>64</c:v>
                </c:pt>
                <c:pt idx="2">
                  <c:v>128</c:v>
                </c:pt>
                <c:pt idx="3">
                  <c:v>256</c:v>
                </c:pt>
                <c:pt idx="4">
                  <c:v>512</c:v>
                </c:pt>
                <c:pt idx="5">
                  <c:v>1024</c:v>
                </c:pt>
                <c:pt idx="6">
                  <c:v>2048</c:v>
                </c:pt>
              </c:numCache>
            </c:numRef>
          </c:cat>
          <c:val>
            <c:numRef>
              <c:f>'BUSY3-WITH-AFFINITY'!$B$14:$H$14</c:f>
              <c:numCache>
                <c:formatCode>General</c:formatCode>
                <c:ptCount val="7"/>
                <c:pt idx="0">
                  <c:v>774</c:v>
                </c:pt>
                <c:pt idx="1">
                  <c:v>650</c:v>
                </c:pt>
                <c:pt idx="2">
                  <c:v>945</c:v>
                </c:pt>
                <c:pt idx="3">
                  <c:v>1345</c:v>
                </c:pt>
                <c:pt idx="4">
                  <c:v>2230</c:v>
                </c:pt>
                <c:pt idx="5">
                  <c:v>3721</c:v>
                </c:pt>
                <c:pt idx="6">
                  <c:v>6789</c:v>
                </c:pt>
              </c:numCache>
            </c:numRef>
          </c:val>
        </c:ser>
        <c:dLbls>
          <c:showLegendKey val="0"/>
          <c:showVal val="0"/>
          <c:showCatName val="0"/>
          <c:showSerName val="0"/>
          <c:showPercent val="0"/>
          <c:showBubbleSize val="0"/>
        </c:dLbls>
        <c:gapWidth val="150"/>
        <c:axId val="128873984"/>
        <c:axId val="128875904"/>
      </c:barChart>
      <c:catAx>
        <c:axId val="12887398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875904"/>
        <c:crosses val="autoZero"/>
        <c:auto val="1"/>
        <c:lblAlgn val="ctr"/>
        <c:lblOffset val="100"/>
        <c:noMultiLvlLbl val="0"/>
      </c:catAx>
      <c:valAx>
        <c:axId val="12887590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87398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'BUSY4-NO-AFFINITY'!$B$8:$H$8</c:f>
              <c:numCache>
                <c:formatCode>General</c:formatCode>
                <c:ptCount val="7"/>
                <c:pt idx="0">
                  <c:v>14632500</c:v>
                </c:pt>
                <c:pt idx="1">
                  <c:v>33488920</c:v>
                </c:pt>
                <c:pt idx="2">
                  <c:v>33459680</c:v>
                </c:pt>
                <c:pt idx="3">
                  <c:v>12467880</c:v>
                </c:pt>
                <c:pt idx="4">
                  <c:v>23877285</c:v>
                </c:pt>
                <c:pt idx="5">
                  <c:v>29520975</c:v>
                </c:pt>
                <c:pt idx="6">
                  <c:v>48361205</c:v>
                </c:pt>
              </c:numCache>
            </c:numRef>
          </c:val>
        </c:ser>
        <c:ser>
          <c:idx val="1"/>
          <c:order val="1"/>
          <c:tx>
            <c:v>NO WORK</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'BUSY4-NO-AFFINITY'!$B$17:$H$17</c:f>
              <c:numCache>
                <c:formatCode>General</c:formatCode>
                <c:ptCount val="7"/>
                <c:pt idx="0">
                  <c:v>36936970</c:v>
                </c:pt>
                <c:pt idx="1">
                  <c:v>39973175</c:v>
                </c:pt>
                <c:pt idx="2">
                  <c:v>21584230</c:v>
                </c:pt>
                <c:pt idx="3">
                  <c:v>40496865</c:v>
                </c:pt>
                <c:pt idx="4">
                  <c:v>51089475</c:v>
                </c:pt>
                <c:pt idx="5">
                  <c:v>24048305</c:v>
                </c:pt>
                <c:pt idx="6">
                  <c:v>47132705</c:v>
                </c:pt>
              </c:numCache>
            </c:numRef>
          </c:val>
        </c:ser>
        <c:dLbls>
          <c:showLegendKey val="0"/>
          <c:showVal val="0"/>
          <c:showCatName val="0"/>
          <c:showSerName val="0"/>
          <c:showPercent val="0"/>
          <c:showBubbleSize val="0"/>
        </c:dLbls>
        <c:gapWidth val="150"/>
        <c:axId val="128804736"/>
        <c:axId val="128811008"/>
      </c:barChart>
      <c:catAx>
        <c:axId val="12880473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811008"/>
        <c:crosses val="autoZero"/>
        <c:auto val="1"/>
        <c:lblAlgn val="ctr"/>
        <c:lblOffset val="100"/>
        <c:noMultiLvlLbl val="0"/>
      </c:catAx>
      <c:valAx>
        <c:axId val="128811008"/>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88047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'BUSY4-NO-AFFINITY'!$B$4:$H$4</c:f>
              <c:numCache>
                <c:formatCode>General</c:formatCode>
                <c:ptCount val="7"/>
                <c:pt idx="0">
                  <c:v>61</c:v>
                </c:pt>
                <c:pt idx="1">
                  <c:v>66</c:v>
                </c:pt>
                <c:pt idx="2">
                  <c:v>195</c:v>
                </c:pt>
                <c:pt idx="3">
                  <c:v>408</c:v>
                </c:pt>
                <c:pt idx="4">
                  <c:v>709</c:v>
                </c:pt>
                <c:pt idx="5">
                  <c:v>2054</c:v>
                </c:pt>
                <c:pt idx="6">
                  <c:v>3326</c:v>
                </c:pt>
              </c:numCache>
            </c:numRef>
          </c:val>
        </c:ser>
        <c:ser>
          <c:idx val="0"/>
          <c:order val="1"/>
          <c:tx>
            <c:v>Avg Processing</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'BUSY4-NO-AFFINITY'!$B$3:$H$3</c:f>
              <c:numCache>
                <c:formatCode>General</c:formatCode>
                <c:ptCount val="7"/>
                <c:pt idx="0">
                  <c:v>412</c:v>
                </c:pt>
                <c:pt idx="1">
                  <c:v>493</c:v>
                </c:pt>
                <c:pt idx="2">
                  <c:v>523</c:v>
                </c:pt>
                <c:pt idx="3">
                  <c:v>650</c:v>
                </c:pt>
                <c:pt idx="4">
                  <c:v>837</c:v>
                </c:pt>
                <c:pt idx="5">
                  <c:v>1543</c:v>
                </c:pt>
                <c:pt idx="6">
                  <c:v>2178</c:v>
                </c:pt>
              </c:numCache>
            </c:numRef>
          </c:val>
        </c:ser>
        <c:dLbls>
          <c:showLegendKey val="0"/>
          <c:showVal val="0"/>
          <c:showCatName val="0"/>
          <c:showSerName val="0"/>
          <c:showPercent val="0"/>
          <c:showBubbleSize val="0"/>
        </c:dLbls>
        <c:gapWidth val="150"/>
        <c:overlap val="100"/>
        <c:axId val="128836736"/>
        <c:axId val="128838656"/>
      </c:barChart>
      <c:catAx>
        <c:axId val="12883673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838656"/>
        <c:crosses val="autoZero"/>
        <c:auto val="1"/>
        <c:lblAlgn val="ctr"/>
        <c:lblOffset val="100"/>
        <c:noMultiLvlLbl val="0"/>
      </c:catAx>
      <c:valAx>
        <c:axId val="12883865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8367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'BUSY4-NO-AFFINITY'!$B$13:$H$13</c:f>
              <c:numCache>
                <c:formatCode>General</c:formatCode>
                <c:ptCount val="7"/>
                <c:pt idx="0">
                  <c:v>104</c:v>
                </c:pt>
                <c:pt idx="1">
                  <c:v>149</c:v>
                </c:pt>
                <c:pt idx="2">
                  <c:v>319</c:v>
                </c:pt>
                <c:pt idx="3">
                  <c:v>593</c:v>
                </c:pt>
                <c:pt idx="4">
                  <c:v>1520</c:v>
                </c:pt>
                <c:pt idx="5">
                  <c:v>2293</c:v>
                </c:pt>
                <c:pt idx="6">
                  <c:v>6687</c:v>
                </c:pt>
              </c:numCache>
            </c:numRef>
          </c:val>
        </c:ser>
        <c:ser>
          <c:idx val="0"/>
          <c:order val="1"/>
          <c:tx>
            <c:v>Avg Processing</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'BUSY4-NO-AFFINITY'!$B$12:$H$12</c:f>
              <c:numCache>
                <c:formatCode>General</c:formatCode>
                <c:ptCount val="7"/>
                <c:pt idx="0">
                  <c:v>368</c:v>
                </c:pt>
                <c:pt idx="1">
                  <c:v>361</c:v>
                </c:pt>
                <c:pt idx="2">
                  <c:v>343</c:v>
                </c:pt>
                <c:pt idx="3">
                  <c:v>343</c:v>
                </c:pt>
                <c:pt idx="4">
                  <c:v>345</c:v>
                </c:pt>
                <c:pt idx="5">
                  <c:v>343</c:v>
                </c:pt>
                <c:pt idx="6">
                  <c:v>349</c:v>
                </c:pt>
              </c:numCache>
            </c:numRef>
          </c:val>
        </c:ser>
        <c:dLbls>
          <c:showLegendKey val="0"/>
          <c:showVal val="0"/>
          <c:showCatName val="0"/>
          <c:showSerName val="0"/>
          <c:showPercent val="0"/>
          <c:showBubbleSize val="0"/>
        </c:dLbls>
        <c:gapWidth val="150"/>
        <c:overlap val="100"/>
        <c:axId val="128942464"/>
        <c:axId val="128944384"/>
      </c:barChart>
      <c:catAx>
        <c:axId val="12894246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8944384"/>
        <c:crosses val="autoZero"/>
        <c:auto val="1"/>
        <c:lblAlgn val="ctr"/>
        <c:lblOffset val="100"/>
        <c:noMultiLvlLbl val="0"/>
      </c:catAx>
      <c:valAx>
        <c:axId val="12894438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9424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'BUSY4-NO-AFFINITY'!$B$5:$H$5</c:f>
              <c:numCache>
                <c:formatCode>General</c:formatCode>
                <c:ptCount val="7"/>
                <c:pt idx="0">
                  <c:v>474</c:v>
                </c:pt>
                <c:pt idx="1">
                  <c:v>559</c:v>
                </c:pt>
                <c:pt idx="2">
                  <c:v>719</c:v>
                </c:pt>
                <c:pt idx="3">
                  <c:v>1058</c:v>
                </c:pt>
                <c:pt idx="4">
                  <c:v>1546</c:v>
                </c:pt>
                <c:pt idx="5">
                  <c:v>3598</c:v>
                </c:pt>
                <c:pt idx="6">
                  <c:v>5505</c:v>
                </c:pt>
              </c:numCache>
            </c:numRef>
          </c:val>
        </c:ser>
        <c:ser>
          <c:idx val="1"/>
          <c:order val="1"/>
          <c:tx>
            <c:v>NO WORK</c:v>
          </c:tx>
          <c:invertIfNegative val="0"/>
          <c:cat>
            <c:numRef>
              <c:f>'BUSY4-NO-AFFINITY'!$B$2:$H$2</c:f>
              <c:numCache>
                <c:formatCode>General</c:formatCode>
                <c:ptCount val="7"/>
                <c:pt idx="0">
                  <c:v>32</c:v>
                </c:pt>
                <c:pt idx="1">
                  <c:v>64</c:v>
                </c:pt>
                <c:pt idx="2">
                  <c:v>128</c:v>
                </c:pt>
                <c:pt idx="3">
                  <c:v>256</c:v>
                </c:pt>
                <c:pt idx="4">
                  <c:v>512</c:v>
                </c:pt>
                <c:pt idx="5">
                  <c:v>1024</c:v>
                </c:pt>
                <c:pt idx="6">
                  <c:v>2048</c:v>
                </c:pt>
              </c:numCache>
            </c:numRef>
          </c:cat>
          <c:val>
            <c:numRef>
              <c:f>'BUSY4-NO-AFFINITY'!$B$14:$H$14</c:f>
              <c:numCache>
                <c:formatCode>General</c:formatCode>
                <c:ptCount val="7"/>
                <c:pt idx="0">
                  <c:v>473</c:v>
                </c:pt>
                <c:pt idx="1">
                  <c:v>510</c:v>
                </c:pt>
                <c:pt idx="2">
                  <c:v>663</c:v>
                </c:pt>
                <c:pt idx="3">
                  <c:v>936</c:v>
                </c:pt>
                <c:pt idx="4">
                  <c:v>1865</c:v>
                </c:pt>
                <c:pt idx="5">
                  <c:v>2637</c:v>
                </c:pt>
                <c:pt idx="6">
                  <c:v>7036</c:v>
                </c:pt>
              </c:numCache>
            </c:numRef>
          </c:val>
        </c:ser>
        <c:dLbls>
          <c:showLegendKey val="0"/>
          <c:showVal val="0"/>
          <c:showCatName val="0"/>
          <c:showSerName val="0"/>
          <c:showPercent val="0"/>
          <c:showBubbleSize val="0"/>
        </c:dLbls>
        <c:gapWidth val="150"/>
        <c:axId val="128974208"/>
        <c:axId val="129046016"/>
      </c:barChart>
      <c:catAx>
        <c:axId val="12897420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046016"/>
        <c:crosses val="autoZero"/>
        <c:auto val="1"/>
        <c:lblAlgn val="ctr"/>
        <c:lblOffset val="100"/>
        <c:noMultiLvlLbl val="0"/>
      </c:catAx>
      <c:valAx>
        <c:axId val="12904601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89742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'BUSY4-WITH-AFFINITY'!$B$8:$H$8</c:f>
              <c:numCache>
                <c:formatCode>General</c:formatCode>
                <c:ptCount val="7"/>
                <c:pt idx="0">
                  <c:v>41584365</c:v>
                </c:pt>
                <c:pt idx="1">
                  <c:v>42770005</c:v>
                </c:pt>
                <c:pt idx="2">
                  <c:v>46960745</c:v>
                </c:pt>
                <c:pt idx="3">
                  <c:v>50581205</c:v>
                </c:pt>
                <c:pt idx="4">
                  <c:v>44825955</c:v>
                </c:pt>
                <c:pt idx="5">
                  <c:v>48077720</c:v>
                </c:pt>
                <c:pt idx="6">
                  <c:v>42011575</c:v>
                </c:pt>
              </c:numCache>
            </c:numRef>
          </c:val>
        </c:ser>
        <c:ser>
          <c:idx val="1"/>
          <c:order val="1"/>
          <c:tx>
            <c:v>NO WORK</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'BUSY4-WITH-AFFINITY'!$B$17:$H$17</c:f>
              <c:numCache>
                <c:formatCode>General</c:formatCode>
                <c:ptCount val="7"/>
                <c:pt idx="0">
                  <c:v>40783865</c:v>
                </c:pt>
                <c:pt idx="1">
                  <c:v>44662885</c:v>
                </c:pt>
                <c:pt idx="2">
                  <c:v>42500025</c:v>
                </c:pt>
                <c:pt idx="3">
                  <c:v>45909220</c:v>
                </c:pt>
                <c:pt idx="4">
                  <c:v>48150800</c:v>
                </c:pt>
                <c:pt idx="5">
                  <c:v>43648720</c:v>
                </c:pt>
                <c:pt idx="6">
                  <c:v>54620845</c:v>
                </c:pt>
              </c:numCache>
            </c:numRef>
          </c:val>
        </c:ser>
        <c:dLbls>
          <c:showLegendKey val="0"/>
          <c:showVal val="0"/>
          <c:showCatName val="0"/>
          <c:showSerName val="0"/>
          <c:showPercent val="0"/>
          <c:showBubbleSize val="0"/>
        </c:dLbls>
        <c:gapWidth val="150"/>
        <c:axId val="129097728"/>
        <c:axId val="129099648"/>
      </c:barChart>
      <c:catAx>
        <c:axId val="12909772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099648"/>
        <c:crosses val="autoZero"/>
        <c:auto val="1"/>
        <c:lblAlgn val="ctr"/>
        <c:lblOffset val="100"/>
        <c:noMultiLvlLbl val="0"/>
      </c:catAx>
      <c:valAx>
        <c:axId val="129099648"/>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0977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'BUSY4-WITH-AFFINITY'!$B$4:$H$4</c:f>
              <c:numCache>
                <c:formatCode>General</c:formatCode>
                <c:ptCount val="7"/>
                <c:pt idx="0">
                  <c:v>103</c:v>
                </c:pt>
                <c:pt idx="1">
                  <c:v>107</c:v>
                </c:pt>
                <c:pt idx="2">
                  <c:v>1202</c:v>
                </c:pt>
                <c:pt idx="3">
                  <c:v>1574</c:v>
                </c:pt>
                <c:pt idx="4">
                  <c:v>2537</c:v>
                </c:pt>
                <c:pt idx="5">
                  <c:v>4911</c:v>
                </c:pt>
                <c:pt idx="6">
                  <c:v>8750</c:v>
                </c:pt>
              </c:numCache>
            </c:numRef>
          </c:val>
        </c:ser>
        <c:ser>
          <c:idx val="0"/>
          <c:order val="1"/>
          <c:tx>
            <c:v>Avg Processing</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'BUSY4-WITH-AFFINITY'!$B$3:$H$3</c:f>
              <c:numCache>
                <c:formatCode>General</c:formatCode>
                <c:ptCount val="7"/>
                <c:pt idx="0">
                  <c:v>1536</c:v>
                </c:pt>
                <c:pt idx="1">
                  <c:v>1550</c:v>
                </c:pt>
                <c:pt idx="2">
                  <c:v>975</c:v>
                </c:pt>
                <c:pt idx="3">
                  <c:v>1167</c:v>
                </c:pt>
                <c:pt idx="4">
                  <c:v>1684</c:v>
                </c:pt>
                <c:pt idx="5">
                  <c:v>2954</c:v>
                </c:pt>
                <c:pt idx="6">
                  <c:v>4985</c:v>
                </c:pt>
              </c:numCache>
            </c:numRef>
          </c:val>
        </c:ser>
        <c:dLbls>
          <c:showLegendKey val="0"/>
          <c:showVal val="0"/>
          <c:showCatName val="0"/>
          <c:showSerName val="0"/>
          <c:showPercent val="0"/>
          <c:showBubbleSize val="0"/>
        </c:dLbls>
        <c:gapWidth val="150"/>
        <c:overlap val="100"/>
        <c:axId val="129117184"/>
        <c:axId val="129123456"/>
      </c:barChart>
      <c:catAx>
        <c:axId val="12911718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123456"/>
        <c:crosses val="autoZero"/>
        <c:auto val="1"/>
        <c:lblAlgn val="ctr"/>
        <c:lblOffset val="100"/>
        <c:noMultiLvlLbl val="0"/>
      </c:catAx>
      <c:valAx>
        <c:axId val="12912345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11718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'BUSY4-WITH-AFFINITY'!$B$13:$H$13</c:f>
              <c:numCache>
                <c:formatCode>General</c:formatCode>
                <c:ptCount val="7"/>
                <c:pt idx="0">
                  <c:v>740</c:v>
                </c:pt>
                <c:pt idx="1">
                  <c:v>1092</c:v>
                </c:pt>
                <c:pt idx="2">
                  <c:v>1436</c:v>
                </c:pt>
                <c:pt idx="3">
                  <c:v>2908</c:v>
                </c:pt>
                <c:pt idx="4">
                  <c:v>5405</c:v>
                </c:pt>
                <c:pt idx="5">
                  <c:v>7584</c:v>
                </c:pt>
                <c:pt idx="6">
                  <c:v>15825</c:v>
                </c:pt>
              </c:numCache>
            </c:numRef>
          </c:val>
        </c:ser>
        <c:ser>
          <c:idx val="0"/>
          <c:order val="1"/>
          <c:tx>
            <c:v>Avg Processing</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'BUSY4-WITH-AFFINITY'!$B$12:$H$12</c:f>
              <c:numCache>
                <c:formatCode>General</c:formatCode>
                <c:ptCount val="7"/>
                <c:pt idx="0">
                  <c:v>718</c:v>
                </c:pt>
                <c:pt idx="1">
                  <c:v>682</c:v>
                </c:pt>
                <c:pt idx="2">
                  <c:v>367</c:v>
                </c:pt>
                <c:pt idx="3">
                  <c:v>369</c:v>
                </c:pt>
                <c:pt idx="4">
                  <c:v>376</c:v>
                </c:pt>
                <c:pt idx="5">
                  <c:v>366</c:v>
                </c:pt>
                <c:pt idx="6">
                  <c:v>369</c:v>
                </c:pt>
              </c:numCache>
            </c:numRef>
          </c:val>
        </c:ser>
        <c:dLbls>
          <c:showLegendKey val="0"/>
          <c:showVal val="0"/>
          <c:showCatName val="0"/>
          <c:showSerName val="0"/>
          <c:showPercent val="0"/>
          <c:showBubbleSize val="0"/>
        </c:dLbls>
        <c:gapWidth val="150"/>
        <c:overlap val="100"/>
        <c:axId val="129157376"/>
        <c:axId val="129171840"/>
      </c:barChart>
      <c:catAx>
        <c:axId val="1291573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171840"/>
        <c:crosses val="autoZero"/>
        <c:auto val="1"/>
        <c:lblAlgn val="ctr"/>
        <c:lblOffset val="100"/>
        <c:noMultiLvlLbl val="0"/>
      </c:catAx>
      <c:valAx>
        <c:axId val="12917184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1573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'IDLE-NO-AFFINITY'!$B$5:$H$5</c:f>
              <c:numCache>
                <c:formatCode>General</c:formatCode>
                <c:ptCount val="7"/>
                <c:pt idx="0">
                  <c:v>459</c:v>
                </c:pt>
                <c:pt idx="1">
                  <c:v>498</c:v>
                </c:pt>
                <c:pt idx="2">
                  <c:v>574</c:v>
                </c:pt>
                <c:pt idx="3">
                  <c:v>828</c:v>
                </c:pt>
                <c:pt idx="4">
                  <c:v>1266</c:v>
                </c:pt>
                <c:pt idx="5">
                  <c:v>2223</c:v>
                </c:pt>
                <c:pt idx="6">
                  <c:v>4170</c:v>
                </c:pt>
              </c:numCache>
            </c:numRef>
          </c:val>
        </c:ser>
        <c:ser>
          <c:idx val="1"/>
          <c:order val="1"/>
          <c:tx>
            <c:v>NO WORK</c:v>
          </c:tx>
          <c:invertIfNegative val="0"/>
          <c:cat>
            <c:numRef>
              <c:f>'IDLE-NO-AFFINITY'!$B$2:$H$2</c:f>
              <c:numCache>
                <c:formatCode>General</c:formatCode>
                <c:ptCount val="7"/>
                <c:pt idx="0">
                  <c:v>32</c:v>
                </c:pt>
                <c:pt idx="1">
                  <c:v>64</c:v>
                </c:pt>
                <c:pt idx="2">
                  <c:v>128</c:v>
                </c:pt>
                <c:pt idx="3">
                  <c:v>256</c:v>
                </c:pt>
                <c:pt idx="4">
                  <c:v>512</c:v>
                </c:pt>
                <c:pt idx="5">
                  <c:v>1024</c:v>
                </c:pt>
                <c:pt idx="6">
                  <c:v>2048</c:v>
                </c:pt>
              </c:numCache>
            </c:numRef>
          </c:cat>
          <c:val>
            <c:numRef>
              <c:f>'IDLE-NO-AFFINITY'!$B$14:$H$14</c:f>
              <c:numCache>
                <c:formatCode>General</c:formatCode>
                <c:ptCount val="7"/>
                <c:pt idx="0">
                  <c:v>403</c:v>
                </c:pt>
                <c:pt idx="1">
                  <c:v>421</c:v>
                </c:pt>
                <c:pt idx="2">
                  <c:v>547</c:v>
                </c:pt>
                <c:pt idx="3">
                  <c:v>807</c:v>
                </c:pt>
                <c:pt idx="4">
                  <c:v>1340</c:v>
                </c:pt>
                <c:pt idx="5">
                  <c:v>2351</c:v>
                </c:pt>
                <c:pt idx="6">
                  <c:v>4487</c:v>
                </c:pt>
              </c:numCache>
            </c:numRef>
          </c:val>
        </c:ser>
        <c:dLbls>
          <c:showLegendKey val="0"/>
          <c:showVal val="0"/>
          <c:showCatName val="0"/>
          <c:showSerName val="0"/>
          <c:showPercent val="0"/>
          <c:showBubbleSize val="0"/>
        </c:dLbls>
        <c:gapWidth val="150"/>
        <c:axId val="127678720"/>
        <c:axId val="127684992"/>
      </c:barChart>
      <c:catAx>
        <c:axId val="12767872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684992"/>
        <c:crosses val="autoZero"/>
        <c:auto val="1"/>
        <c:lblAlgn val="ctr"/>
        <c:lblOffset val="100"/>
        <c:noMultiLvlLbl val="0"/>
      </c:catAx>
      <c:valAx>
        <c:axId val="12768499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67872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'BUSY4-WITH-AFFINITY'!$B$5:$H$5</c:f>
              <c:numCache>
                <c:formatCode>General</c:formatCode>
                <c:ptCount val="7"/>
                <c:pt idx="0">
                  <c:v>1640</c:v>
                </c:pt>
                <c:pt idx="1">
                  <c:v>1657</c:v>
                </c:pt>
                <c:pt idx="2">
                  <c:v>2177</c:v>
                </c:pt>
                <c:pt idx="3">
                  <c:v>2742</c:v>
                </c:pt>
                <c:pt idx="4">
                  <c:v>4221</c:v>
                </c:pt>
                <c:pt idx="5">
                  <c:v>7866</c:v>
                </c:pt>
                <c:pt idx="6">
                  <c:v>13736</c:v>
                </c:pt>
              </c:numCache>
            </c:numRef>
          </c:val>
        </c:ser>
        <c:ser>
          <c:idx val="1"/>
          <c:order val="1"/>
          <c:tx>
            <c:v>NO WORK</c:v>
          </c:tx>
          <c:invertIfNegative val="0"/>
          <c:cat>
            <c:numRef>
              <c:f>'BUSY4-WITH-AFFINITY'!$B$2:$H$2</c:f>
              <c:numCache>
                <c:formatCode>General</c:formatCode>
                <c:ptCount val="7"/>
                <c:pt idx="0">
                  <c:v>32</c:v>
                </c:pt>
                <c:pt idx="1">
                  <c:v>64</c:v>
                </c:pt>
                <c:pt idx="2">
                  <c:v>128</c:v>
                </c:pt>
                <c:pt idx="3">
                  <c:v>256</c:v>
                </c:pt>
                <c:pt idx="4">
                  <c:v>512</c:v>
                </c:pt>
                <c:pt idx="5">
                  <c:v>1024</c:v>
                </c:pt>
                <c:pt idx="6">
                  <c:v>2048</c:v>
                </c:pt>
              </c:numCache>
            </c:numRef>
          </c:cat>
          <c:val>
            <c:numRef>
              <c:f>'BUSY4-WITH-AFFINITY'!$B$14:$H$14</c:f>
              <c:numCache>
                <c:formatCode>General</c:formatCode>
                <c:ptCount val="7"/>
                <c:pt idx="0">
                  <c:v>1458</c:v>
                </c:pt>
                <c:pt idx="1">
                  <c:v>1775</c:v>
                </c:pt>
                <c:pt idx="2">
                  <c:v>1803</c:v>
                </c:pt>
                <c:pt idx="3">
                  <c:v>3278</c:v>
                </c:pt>
                <c:pt idx="4">
                  <c:v>5782</c:v>
                </c:pt>
                <c:pt idx="5">
                  <c:v>7950</c:v>
                </c:pt>
                <c:pt idx="6">
                  <c:v>16194</c:v>
                </c:pt>
              </c:numCache>
            </c:numRef>
          </c:val>
        </c:ser>
        <c:dLbls>
          <c:showLegendKey val="0"/>
          <c:showVal val="0"/>
          <c:showCatName val="0"/>
          <c:showSerName val="0"/>
          <c:showPercent val="0"/>
          <c:showBubbleSize val="0"/>
        </c:dLbls>
        <c:gapWidth val="150"/>
        <c:axId val="129189376"/>
        <c:axId val="129191296"/>
      </c:barChart>
      <c:catAx>
        <c:axId val="1291893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191296"/>
        <c:crosses val="autoZero"/>
        <c:auto val="1"/>
        <c:lblAlgn val="ctr"/>
        <c:lblOffset val="100"/>
        <c:noMultiLvlLbl val="0"/>
      </c:catAx>
      <c:valAx>
        <c:axId val="12919129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1893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'ISOL-IDLE'!$B$8:$H$8</c:f>
              <c:numCache>
                <c:formatCode>General</c:formatCode>
                <c:ptCount val="7"/>
                <c:pt idx="0">
                  <c:v>46820</c:v>
                </c:pt>
                <c:pt idx="1">
                  <c:v>43860</c:v>
                </c:pt>
                <c:pt idx="2">
                  <c:v>37815</c:v>
                </c:pt>
                <c:pt idx="3">
                  <c:v>35135</c:v>
                </c:pt>
                <c:pt idx="4">
                  <c:v>34780</c:v>
                </c:pt>
                <c:pt idx="5">
                  <c:v>33525</c:v>
                </c:pt>
                <c:pt idx="6">
                  <c:v>34180</c:v>
                </c:pt>
              </c:numCache>
            </c:numRef>
          </c:val>
        </c:ser>
        <c:ser>
          <c:idx val="1"/>
          <c:order val="1"/>
          <c:tx>
            <c:v>NO WORK</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'ISOL-IDLE'!$B$17:$H$17</c:f>
              <c:numCache>
                <c:formatCode>General</c:formatCode>
                <c:ptCount val="7"/>
                <c:pt idx="0">
                  <c:v>43860</c:v>
                </c:pt>
                <c:pt idx="1">
                  <c:v>40425</c:v>
                </c:pt>
                <c:pt idx="2">
                  <c:v>36015</c:v>
                </c:pt>
                <c:pt idx="3">
                  <c:v>37960</c:v>
                </c:pt>
                <c:pt idx="4">
                  <c:v>36140</c:v>
                </c:pt>
                <c:pt idx="5">
                  <c:v>29150</c:v>
                </c:pt>
                <c:pt idx="6">
                  <c:v>30055</c:v>
                </c:pt>
              </c:numCache>
            </c:numRef>
          </c:val>
        </c:ser>
        <c:dLbls>
          <c:showLegendKey val="0"/>
          <c:showVal val="0"/>
          <c:showCatName val="0"/>
          <c:showSerName val="0"/>
          <c:showPercent val="0"/>
          <c:showBubbleSize val="0"/>
        </c:dLbls>
        <c:gapWidth val="150"/>
        <c:axId val="129234816"/>
        <c:axId val="129253376"/>
      </c:barChart>
      <c:catAx>
        <c:axId val="12923481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253376"/>
        <c:crosses val="autoZero"/>
        <c:auto val="1"/>
        <c:lblAlgn val="ctr"/>
        <c:lblOffset val="100"/>
        <c:noMultiLvlLbl val="0"/>
      </c:catAx>
      <c:valAx>
        <c:axId val="129253376"/>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23481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'ISOL-IDLE'!$B$4:$H$4</c:f>
              <c:numCache>
                <c:formatCode>General</c:formatCode>
                <c:ptCount val="7"/>
                <c:pt idx="0">
                  <c:v>60</c:v>
                </c:pt>
                <c:pt idx="1">
                  <c:v>60</c:v>
                </c:pt>
                <c:pt idx="2">
                  <c:v>104</c:v>
                </c:pt>
                <c:pt idx="3">
                  <c:v>248</c:v>
                </c:pt>
                <c:pt idx="4">
                  <c:v>525</c:v>
                </c:pt>
                <c:pt idx="5">
                  <c:v>1160</c:v>
                </c:pt>
                <c:pt idx="6">
                  <c:v>2467</c:v>
                </c:pt>
              </c:numCache>
            </c:numRef>
          </c:val>
        </c:ser>
        <c:ser>
          <c:idx val="0"/>
          <c:order val="1"/>
          <c:tx>
            <c:v>Avg Processing</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'ISOL-IDLE'!$B$3:$H$3</c:f>
              <c:numCache>
                <c:formatCode>General</c:formatCode>
                <c:ptCount val="7"/>
                <c:pt idx="0">
                  <c:v>403</c:v>
                </c:pt>
                <c:pt idx="1">
                  <c:v>444</c:v>
                </c:pt>
                <c:pt idx="2">
                  <c:v>477</c:v>
                </c:pt>
                <c:pt idx="3">
                  <c:v>575</c:v>
                </c:pt>
                <c:pt idx="4">
                  <c:v>740</c:v>
                </c:pt>
                <c:pt idx="5">
                  <c:v>1063</c:v>
                </c:pt>
                <c:pt idx="6">
                  <c:v>1701</c:v>
                </c:pt>
              </c:numCache>
            </c:numRef>
          </c:val>
        </c:ser>
        <c:dLbls>
          <c:showLegendKey val="0"/>
          <c:showVal val="0"/>
          <c:showCatName val="0"/>
          <c:showSerName val="0"/>
          <c:showPercent val="0"/>
          <c:showBubbleSize val="0"/>
        </c:dLbls>
        <c:gapWidth val="150"/>
        <c:overlap val="100"/>
        <c:axId val="129279104"/>
        <c:axId val="129281024"/>
      </c:barChart>
      <c:catAx>
        <c:axId val="12927910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281024"/>
        <c:crosses val="autoZero"/>
        <c:auto val="1"/>
        <c:lblAlgn val="ctr"/>
        <c:lblOffset val="100"/>
        <c:noMultiLvlLbl val="0"/>
      </c:catAx>
      <c:valAx>
        <c:axId val="12928102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2791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'ISOL-IDLE'!$B$13:$H$13</c:f>
              <c:numCache>
                <c:formatCode>General</c:formatCode>
                <c:ptCount val="7"/>
                <c:pt idx="0">
                  <c:v>60</c:v>
                </c:pt>
                <c:pt idx="1">
                  <c:v>61</c:v>
                </c:pt>
                <c:pt idx="2">
                  <c:v>167</c:v>
                </c:pt>
                <c:pt idx="3">
                  <c:v>412</c:v>
                </c:pt>
                <c:pt idx="4">
                  <c:v>880</c:v>
                </c:pt>
                <c:pt idx="5">
                  <c:v>1805</c:v>
                </c:pt>
                <c:pt idx="6">
                  <c:v>3802</c:v>
                </c:pt>
              </c:numCache>
            </c:numRef>
          </c:val>
        </c:ser>
        <c:ser>
          <c:idx val="0"/>
          <c:order val="1"/>
          <c:tx>
            <c:v>Avg Processing</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'ISOL-IDLE'!$B$12:$H$12</c:f>
              <c:numCache>
                <c:formatCode>General</c:formatCode>
                <c:ptCount val="7"/>
                <c:pt idx="0">
                  <c:v>347</c:v>
                </c:pt>
                <c:pt idx="1">
                  <c:v>345</c:v>
                </c:pt>
                <c:pt idx="2">
                  <c:v>347</c:v>
                </c:pt>
                <c:pt idx="3">
                  <c:v>347</c:v>
                </c:pt>
                <c:pt idx="4">
                  <c:v>347</c:v>
                </c:pt>
                <c:pt idx="5">
                  <c:v>347</c:v>
                </c:pt>
                <c:pt idx="6">
                  <c:v>347</c:v>
                </c:pt>
              </c:numCache>
            </c:numRef>
          </c:val>
        </c:ser>
        <c:dLbls>
          <c:showLegendKey val="0"/>
          <c:showVal val="0"/>
          <c:showCatName val="0"/>
          <c:showSerName val="0"/>
          <c:showPercent val="0"/>
          <c:showBubbleSize val="0"/>
        </c:dLbls>
        <c:gapWidth val="150"/>
        <c:overlap val="100"/>
        <c:axId val="129335680"/>
        <c:axId val="129337600"/>
      </c:barChart>
      <c:catAx>
        <c:axId val="12933568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337600"/>
        <c:crosses val="autoZero"/>
        <c:auto val="1"/>
        <c:lblAlgn val="ctr"/>
        <c:lblOffset val="100"/>
        <c:noMultiLvlLbl val="0"/>
      </c:catAx>
      <c:valAx>
        <c:axId val="12933760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3356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'ISOL-IDLE'!$B$5:$H$5</c:f>
              <c:numCache>
                <c:formatCode>General</c:formatCode>
                <c:ptCount val="7"/>
                <c:pt idx="0">
                  <c:v>463</c:v>
                </c:pt>
                <c:pt idx="1">
                  <c:v>504</c:v>
                </c:pt>
                <c:pt idx="2">
                  <c:v>581</c:v>
                </c:pt>
                <c:pt idx="3">
                  <c:v>824</c:v>
                </c:pt>
                <c:pt idx="4">
                  <c:v>1266</c:v>
                </c:pt>
                <c:pt idx="5">
                  <c:v>2223</c:v>
                </c:pt>
                <c:pt idx="6">
                  <c:v>4168</c:v>
                </c:pt>
              </c:numCache>
            </c:numRef>
          </c:val>
        </c:ser>
        <c:ser>
          <c:idx val="1"/>
          <c:order val="1"/>
          <c:tx>
            <c:v>NO WORK</c:v>
          </c:tx>
          <c:invertIfNegative val="0"/>
          <c:cat>
            <c:numRef>
              <c:f>'ISOL-IDLE'!$B$2:$H$2</c:f>
              <c:numCache>
                <c:formatCode>General</c:formatCode>
                <c:ptCount val="7"/>
                <c:pt idx="0">
                  <c:v>32</c:v>
                </c:pt>
                <c:pt idx="1">
                  <c:v>64</c:v>
                </c:pt>
                <c:pt idx="2">
                  <c:v>128</c:v>
                </c:pt>
                <c:pt idx="3">
                  <c:v>256</c:v>
                </c:pt>
                <c:pt idx="4">
                  <c:v>512</c:v>
                </c:pt>
                <c:pt idx="5">
                  <c:v>1024</c:v>
                </c:pt>
                <c:pt idx="6">
                  <c:v>2048</c:v>
                </c:pt>
              </c:numCache>
            </c:numRef>
          </c:cat>
          <c:val>
            <c:numRef>
              <c:f>'ISOL-IDLE'!$B$14:$H$14</c:f>
              <c:numCache>
                <c:formatCode>General</c:formatCode>
                <c:ptCount val="7"/>
                <c:pt idx="0">
                  <c:v>408</c:v>
                </c:pt>
                <c:pt idx="1">
                  <c:v>407</c:v>
                </c:pt>
                <c:pt idx="2">
                  <c:v>514</c:v>
                </c:pt>
                <c:pt idx="3">
                  <c:v>760</c:v>
                </c:pt>
                <c:pt idx="4">
                  <c:v>1227</c:v>
                </c:pt>
                <c:pt idx="5">
                  <c:v>2152</c:v>
                </c:pt>
                <c:pt idx="6">
                  <c:v>4150</c:v>
                </c:pt>
              </c:numCache>
            </c:numRef>
          </c:val>
        </c:ser>
        <c:dLbls>
          <c:showLegendKey val="0"/>
          <c:showVal val="0"/>
          <c:showCatName val="0"/>
          <c:showSerName val="0"/>
          <c:showPercent val="0"/>
          <c:showBubbleSize val="0"/>
        </c:dLbls>
        <c:gapWidth val="150"/>
        <c:axId val="129359232"/>
        <c:axId val="129361408"/>
      </c:barChart>
      <c:catAx>
        <c:axId val="12935923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361408"/>
        <c:crosses val="autoZero"/>
        <c:auto val="1"/>
        <c:lblAlgn val="ctr"/>
        <c:lblOffset val="100"/>
        <c:noMultiLvlLbl val="0"/>
      </c:catAx>
      <c:valAx>
        <c:axId val="12936140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3592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'ISOL-BUSY1'!$B$8:$H$8</c:f>
              <c:numCache>
                <c:formatCode>General</c:formatCode>
                <c:ptCount val="7"/>
                <c:pt idx="0">
                  <c:v>36770</c:v>
                </c:pt>
                <c:pt idx="1">
                  <c:v>34450</c:v>
                </c:pt>
                <c:pt idx="2">
                  <c:v>31545</c:v>
                </c:pt>
                <c:pt idx="3">
                  <c:v>30340</c:v>
                </c:pt>
                <c:pt idx="4">
                  <c:v>31465</c:v>
                </c:pt>
                <c:pt idx="5">
                  <c:v>26365</c:v>
                </c:pt>
                <c:pt idx="6">
                  <c:v>27980</c:v>
                </c:pt>
              </c:numCache>
            </c:numRef>
          </c:val>
        </c:ser>
        <c:ser>
          <c:idx val="1"/>
          <c:order val="1"/>
          <c:tx>
            <c:v>NO WORK</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'ISOL-BUSY1'!$B$17:$H$17</c:f>
              <c:numCache>
                <c:formatCode>General</c:formatCode>
                <c:ptCount val="7"/>
                <c:pt idx="0">
                  <c:v>36120</c:v>
                </c:pt>
                <c:pt idx="1">
                  <c:v>36085</c:v>
                </c:pt>
                <c:pt idx="2">
                  <c:v>32175</c:v>
                </c:pt>
                <c:pt idx="3">
                  <c:v>30285</c:v>
                </c:pt>
                <c:pt idx="4">
                  <c:v>27935</c:v>
                </c:pt>
                <c:pt idx="5">
                  <c:v>28165</c:v>
                </c:pt>
                <c:pt idx="6">
                  <c:v>31770</c:v>
                </c:pt>
              </c:numCache>
            </c:numRef>
          </c:val>
        </c:ser>
        <c:dLbls>
          <c:showLegendKey val="0"/>
          <c:showVal val="0"/>
          <c:showCatName val="0"/>
          <c:showSerName val="0"/>
          <c:showPercent val="0"/>
          <c:showBubbleSize val="0"/>
        </c:dLbls>
        <c:gapWidth val="150"/>
        <c:axId val="129400832"/>
        <c:axId val="129402752"/>
      </c:barChart>
      <c:catAx>
        <c:axId val="12940083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402752"/>
        <c:crosses val="autoZero"/>
        <c:auto val="1"/>
        <c:lblAlgn val="ctr"/>
        <c:lblOffset val="100"/>
        <c:noMultiLvlLbl val="0"/>
      </c:catAx>
      <c:valAx>
        <c:axId val="129402752"/>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4008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'ISOL-BUSY1'!$B$4:$H$4</c:f>
              <c:numCache>
                <c:formatCode>General</c:formatCode>
                <c:ptCount val="7"/>
                <c:pt idx="0">
                  <c:v>61</c:v>
                </c:pt>
                <c:pt idx="1">
                  <c:v>64</c:v>
                </c:pt>
                <c:pt idx="2">
                  <c:v>114</c:v>
                </c:pt>
                <c:pt idx="3">
                  <c:v>254</c:v>
                </c:pt>
                <c:pt idx="4">
                  <c:v>530</c:v>
                </c:pt>
                <c:pt idx="5">
                  <c:v>1153</c:v>
                </c:pt>
                <c:pt idx="6">
                  <c:v>2450</c:v>
                </c:pt>
              </c:numCache>
            </c:numRef>
          </c:val>
        </c:ser>
        <c:ser>
          <c:idx val="0"/>
          <c:order val="1"/>
          <c:tx>
            <c:v>Avg Processing</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'ISOL-BUSY1'!$B$3:$H$3</c:f>
              <c:numCache>
                <c:formatCode>General</c:formatCode>
                <c:ptCount val="7"/>
                <c:pt idx="0">
                  <c:v>406</c:v>
                </c:pt>
                <c:pt idx="1">
                  <c:v>447</c:v>
                </c:pt>
                <c:pt idx="2">
                  <c:v>484</c:v>
                </c:pt>
                <c:pt idx="3">
                  <c:v>585</c:v>
                </c:pt>
                <c:pt idx="4">
                  <c:v>753</c:v>
                </c:pt>
                <c:pt idx="5">
                  <c:v>1084</c:v>
                </c:pt>
                <c:pt idx="6">
                  <c:v>1736</c:v>
                </c:pt>
              </c:numCache>
            </c:numRef>
          </c:val>
        </c:ser>
        <c:dLbls>
          <c:showLegendKey val="0"/>
          <c:showVal val="0"/>
          <c:showCatName val="0"/>
          <c:showSerName val="0"/>
          <c:showPercent val="0"/>
          <c:showBubbleSize val="0"/>
        </c:dLbls>
        <c:gapWidth val="150"/>
        <c:overlap val="100"/>
        <c:axId val="129506304"/>
        <c:axId val="129512576"/>
      </c:barChart>
      <c:catAx>
        <c:axId val="12950630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512576"/>
        <c:crosses val="autoZero"/>
        <c:auto val="1"/>
        <c:lblAlgn val="ctr"/>
        <c:lblOffset val="100"/>
        <c:noMultiLvlLbl val="0"/>
      </c:catAx>
      <c:valAx>
        <c:axId val="12951257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5063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'ISOL-BUSY1'!$B$13:$H$13</c:f>
              <c:numCache>
                <c:formatCode>General</c:formatCode>
                <c:ptCount val="7"/>
                <c:pt idx="0">
                  <c:v>62</c:v>
                </c:pt>
                <c:pt idx="1">
                  <c:v>75</c:v>
                </c:pt>
                <c:pt idx="2">
                  <c:v>189</c:v>
                </c:pt>
                <c:pt idx="3">
                  <c:v>431</c:v>
                </c:pt>
                <c:pt idx="4">
                  <c:v>928</c:v>
                </c:pt>
                <c:pt idx="5">
                  <c:v>1818</c:v>
                </c:pt>
                <c:pt idx="6">
                  <c:v>3684</c:v>
                </c:pt>
              </c:numCache>
            </c:numRef>
          </c:val>
        </c:ser>
        <c:ser>
          <c:idx val="0"/>
          <c:order val="1"/>
          <c:tx>
            <c:v>Avg Processing</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'ISOL-BUSY1'!$B$12:$H$12</c:f>
              <c:numCache>
                <c:formatCode>General</c:formatCode>
                <c:ptCount val="7"/>
                <c:pt idx="0">
                  <c:v>348</c:v>
                </c:pt>
                <c:pt idx="1">
                  <c:v>349</c:v>
                </c:pt>
                <c:pt idx="2">
                  <c:v>350</c:v>
                </c:pt>
                <c:pt idx="3">
                  <c:v>349</c:v>
                </c:pt>
                <c:pt idx="4">
                  <c:v>349</c:v>
                </c:pt>
                <c:pt idx="5">
                  <c:v>349</c:v>
                </c:pt>
                <c:pt idx="6">
                  <c:v>349</c:v>
                </c:pt>
              </c:numCache>
            </c:numRef>
          </c:val>
        </c:ser>
        <c:dLbls>
          <c:showLegendKey val="0"/>
          <c:showVal val="0"/>
          <c:showCatName val="0"/>
          <c:showSerName val="0"/>
          <c:showPercent val="0"/>
          <c:showBubbleSize val="0"/>
        </c:dLbls>
        <c:gapWidth val="150"/>
        <c:overlap val="100"/>
        <c:axId val="129534208"/>
        <c:axId val="129536384"/>
      </c:barChart>
      <c:catAx>
        <c:axId val="12953420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536384"/>
        <c:crosses val="autoZero"/>
        <c:auto val="1"/>
        <c:lblAlgn val="ctr"/>
        <c:lblOffset val="100"/>
        <c:noMultiLvlLbl val="0"/>
      </c:catAx>
      <c:valAx>
        <c:axId val="12953638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5342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'ISOL-BUSY1'!$B$5:$H$5</c:f>
              <c:numCache>
                <c:formatCode>General</c:formatCode>
                <c:ptCount val="7"/>
                <c:pt idx="0">
                  <c:v>467</c:v>
                </c:pt>
                <c:pt idx="1">
                  <c:v>511</c:v>
                </c:pt>
                <c:pt idx="2">
                  <c:v>599</c:v>
                </c:pt>
                <c:pt idx="3">
                  <c:v>839</c:v>
                </c:pt>
                <c:pt idx="4">
                  <c:v>1284</c:v>
                </c:pt>
                <c:pt idx="5">
                  <c:v>2237</c:v>
                </c:pt>
                <c:pt idx="6">
                  <c:v>4187</c:v>
                </c:pt>
              </c:numCache>
            </c:numRef>
          </c:val>
        </c:ser>
        <c:ser>
          <c:idx val="1"/>
          <c:order val="1"/>
          <c:tx>
            <c:v>NO WORK</c:v>
          </c:tx>
          <c:invertIfNegative val="0"/>
          <c:cat>
            <c:numRef>
              <c:f>'ISOL-BUSY1'!$B$2:$H$2</c:f>
              <c:numCache>
                <c:formatCode>General</c:formatCode>
                <c:ptCount val="7"/>
                <c:pt idx="0">
                  <c:v>32</c:v>
                </c:pt>
                <c:pt idx="1">
                  <c:v>64</c:v>
                </c:pt>
                <c:pt idx="2">
                  <c:v>128</c:v>
                </c:pt>
                <c:pt idx="3">
                  <c:v>256</c:v>
                </c:pt>
                <c:pt idx="4">
                  <c:v>512</c:v>
                </c:pt>
                <c:pt idx="5">
                  <c:v>1024</c:v>
                </c:pt>
                <c:pt idx="6">
                  <c:v>2048</c:v>
                </c:pt>
              </c:numCache>
            </c:numRef>
          </c:cat>
          <c:val>
            <c:numRef>
              <c:f>'ISOL-BUSY1'!$B$14:$H$14</c:f>
              <c:numCache>
                <c:formatCode>General</c:formatCode>
                <c:ptCount val="7"/>
                <c:pt idx="0">
                  <c:v>411</c:v>
                </c:pt>
                <c:pt idx="1">
                  <c:v>425</c:v>
                </c:pt>
                <c:pt idx="2">
                  <c:v>540</c:v>
                </c:pt>
                <c:pt idx="3">
                  <c:v>781</c:v>
                </c:pt>
                <c:pt idx="4">
                  <c:v>1278</c:v>
                </c:pt>
                <c:pt idx="5">
                  <c:v>2168</c:v>
                </c:pt>
                <c:pt idx="6">
                  <c:v>4034</c:v>
                </c:pt>
              </c:numCache>
            </c:numRef>
          </c:val>
        </c:ser>
        <c:dLbls>
          <c:showLegendKey val="0"/>
          <c:showVal val="0"/>
          <c:showCatName val="0"/>
          <c:showSerName val="0"/>
          <c:showPercent val="0"/>
          <c:showBubbleSize val="0"/>
        </c:dLbls>
        <c:gapWidth val="150"/>
        <c:axId val="129443328"/>
        <c:axId val="129445248"/>
      </c:barChart>
      <c:catAx>
        <c:axId val="12944332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445248"/>
        <c:crosses val="autoZero"/>
        <c:auto val="1"/>
        <c:lblAlgn val="ctr"/>
        <c:lblOffset val="100"/>
        <c:noMultiLvlLbl val="0"/>
      </c:catAx>
      <c:valAx>
        <c:axId val="12944524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4433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'ISOL-BUSY2'!$B$8:$H$8</c:f>
              <c:numCache>
                <c:formatCode>General</c:formatCode>
                <c:ptCount val="7"/>
                <c:pt idx="0">
                  <c:v>65930</c:v>
                </c:pt>
                <c:pt idx="1">
                  <c:v>73940</c:v>
                </c:pt>
                <c:pt idx="2">
                  <c:v>60805</c:v>
                </c:pt>
                <c:pt idx="3">
                  <c:v>66875</c:v>
                </c:pt>
                <c:pt idx="4">
                  <c:v>68570</c:v>
                </c:pt>
                <c:pt idx="5">
                  <c:v>70625</c:v>
                </c:pt>
                <c:pt idx="6">
                  <c:v>101120</c:v>
                </c:pt>
              </c:numCache>
            </c:numRef>
          </c:val>
        </c:ser>
        <c:ser>
          <c:idx val="1"/>
          <c:order val="1"/>
          <c:tx>
            <c:v>NO WORK</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'ISOL-BUSY2'!$B$17:$H$17</c:f>
              <c:numCache>
                <c:formatCode>General</c:formatCode>
                <c:ptCount val="7"/>
                <c:pt idx="0">
                  <c:v>68080</c:v>
                </c:pt>
                <c:pt idx="1">
                  <c:v>67820</c:v>
                </c:pt>
                <c:pt idx="2">
                  <c:v>66640</c:v>
                </c:pt>
                <c:pt idx="3">
                  <c:v>63500</c:v>
                </c:pt>
                <c:pt idx="4">
                  <c:v>69155</c:v>
                </c:pt>
                <c:pt idx="5">
                  <c:v>70705</c:v>
                </c:pt>
                <c:pt idx="6">
                  <c:v>65625</c:v>
                </c:pt>
              </c:numCache>
            </c:numRef>
          </c:val>
        </c:ser>
        <c:dLbls>
          <c:showLegendKey val="0"/>
          <c:showVal val="0"/>
          <c:showCatName val="0"/>
          <c:showSerName val="0"/>
          <c:showPercent val="0"/>
          <c:showBubbleSize val="0"/>
        </c:dLbls>
        <c:gapWidth val="150"/>
        <c:axId val="129488768"/>
        <c:axId val="129630208"/>
      </c:barChart>
      <c:catAx>
        <c:axId val="12948876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630208"/>
        <c:crosses val="autoZero"/>
        <c:auto val="1"/>
        <c:lblAlgn val="ctr"/>
        <c:lblOffset val="100"/>
        <c:noMultiLvlLbl val="0"/>
      </c:catAx>
      <c:valAx>
        <c:axId val="129630208"/>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4887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'IDLE-WITH-AFFINITY'!$B$8:$H$8</c:f>
              <c:numCache>
                <c:formatCode>General</c:formatCode>
                <c:ptCount val="7"/>
                <c:pt idx="0">
                  <c:v>321310</c:v>
                </c:pt>
                <c:pt idx="1">
                  <c:v>218190</c:v>
                </c:pt>
                <c:pt idx="2">
                  <c:v>3428805</c:v>
                </c:pt>
                <c:pt idx="3">
                  <c:v>342220</c:v>
                </c:pt>
                <c:pt idx="4">
                  <c:v>326960</c:v>
                </c:pt>
                <c:pt idx="5">
                  <c:v>320745</c:v>
                </c:pt>
                <c:pt idx="6">
                  <c:v>205960</c:v>
                </c:pt>
              </c:numCache>
            </c:numRef>
          </c:val>
        </c:ser>
        <c:ser>
          <c:idx val="1"/>
          <c:order val="1"/>
          <c:tx>
            <c:v>NO WORK</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'IDLE-WITH-AFFINITY'!$B$17:$H$17</c:f>
              <c:numCache>
                <c:formatCode>General</c:formatCode>
                <c:ptCount val="7"/>
                <c:pt idx="0">
                  <c:v>291350</c:v>
                </c:pt>
                <c:pt idx="1">
                  <c:v>4144075</c:v>
                </c:pt>
                <c:pt idx="2">
                  <c:v>373830</c:v>
                </c:pt>
                <c:pt idx="3">
                  <c:v>216775</c:v>
                </c:pt>
                <c:pt idx="4">
                  <c:v>205560</c:v>
                </c:pt>
                <c:pt idx="5">
                  <c:v>202900</c:v>
                </c:pt>
                <c:pt idx="6">
                  <c:v>211925</c:v>
                </c:pt>
              </c:numCache>
            </c:numRef>
          </c:val>
        </c:ser>
        <c:dLbls>
          <c:showLegendKey val="0"/>
          <c:showVal val="0"/>
          <c:showCatName val="0"/>
          <c:showSerName val="0"/>
          <c:showPercent val="0"/>
          <c:showBubbleSize val="0"/>
        </c:dLbls>
        <c:gapWidth val="150"/>
        <c:axId val="127703680"/>
        <c:axId val="127533824"/>
      </c:barChart>
      <c:catAx>
        <c:axId val="12770368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533824"/>
        <c:crosses val="autoZero"/>
        <c:auto val="1"/>
        <c:lblAlgn val="ctr"/>
        <c:lblOffset val="100"/>
        <c:noMultiLvlLbl val="0"/>
      </c:catAx>
      <c:valAx>
        <c:axId val="127533824"/>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77036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'ISOL-BUSY2'!$B$4:$H$4</c:f>
              <c:numCache>
                <c:formatCode>General</c:formatCode>
                <c:ptCount val="7"/>
                <c:pt idx="0">
                  <c:v>60</c:v>
                </c:pt>
                <c:pt idx="1">
                  <c:v>63</c:v>
                </c:pt>
                <c:pt idx="2">
                  <c:v>114</c:v>
                </c:pt>
                <c:pt idx="3">
                  <c:v>254</c:v>
                </c:pt>
                <c:pt idx="4">
                  <c:v>531</c:v>
                </c:pt>
                <c:pt idx="5">
                  <c:v>1159</c:v>
                </c:pt>
                <c:pt idx="6">
                  <c:v>2451</c:v>
                </c:pt>
              </c:numCache>
            </c:numRef>
          </c:val>
        </c:ser>
        <c:ser>
          <c:idx val="0"/>
          <c:order val="1"/>
          <c:tx>
            <c:v>Avg Processing</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'ISOL-BUSY2'!$B$3:$H$3</c:f>
              <c:numCache>
                <c:formatCode>General</c:formatCode>
                <c:ptCount val="7"/>
                <c:pt idx="0">
                  <c:v>404</c:v>
                </c:pt>
                <c:pt idx="1">
                  <c:v>446</c:v>
                </c:pt>
                <c:pt idx="2">
                  <c:v>484</c:v>
                </c:pt>
                <c:pt idx="3">
                  <c:v>585</c:v>
                </c:pt>
                <c:pt idx="4">
                  <c:v>751</c:v>
                </c:pt>
                <c:pt idx="5">
                  <c:v>1080</c:v>
                </c:pt>
                <c:pt idx="6">
                  <c:v>1744</c:v>
                </c:pt>
              </c:numCache>
            </c:numRef>
          </c:val>
        </c:ser>
        <c:dLbls>
          <c:showLegendKey val="0"/>
          <c:showVal val="0"/>
          <c:showCatName val="0"/>
          <c:showSerName val="0"/>
          <c:showPercent val="0"/>
          <c:showBubbleSize val="0"/>
        </c:dLbls>
        <c:gapWidth val="150"/>
        <c:overlap val="100"/>
        <c:axId val="129655936"/>
        <c:axId val="129657856"/>
      </c:barChart>
      <c:catAx>
        <c:axId val="12965593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657856"/>
        <c:crosses val="autoZero"/>
        <c:auto val="1"/>
        <c:lblAlgn val="ctr"/>
        <c:lblOffset val="100"/>
        <c:noMultiLvlLbl val="0"/>
      </c:catAx>
      <c:valAx>
        <c:axId val="12965785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6559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'ISOL-BUSY2'!$B$13:$H$13</c:f>
              <c:numCache>
                <c:formatCode>General</c:formatCode>
                <c:ptCount val="7"/>
                <c:pt idx="0">
                  <c:v>61</c:v>
                </c:pt>
                <c:pt idx="1">
                  <c:v>71</c:v>
                </c:pt>
                <c:pt idx="2">
                  <c:v>177</c:v>
                </c:pt>
                <c:pt idx="3">
                  <c:v>422</c:v>
                </c:pt>
                <c:pt idx="4">
                  <c:v>951</c:v>
                </c:pt>
                <c:pt idx="5">
                  <c:v>1833</c:v>
                </c:pt>
                <c:pt idx="6">
                  <c:v>3870</c:v>
                </c:pt>
              </c:numCache>
            </c:numRef>
          </c:val>
        </c:ser>
        <c:ser>
          <c:idx val="0"/>
          <c:order val="1"/>
          <c:tx>
            <c:v>Avg Processing</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'ISOL-BUSY2'!$B$12:$H$12</c:f>
              <c:numCache>
                <c:formatCode>General</c:formatCode>
                <c:ptCount val="7"/>
                <c:pt idx="0">
                  <c:v>348</c:v>
                </c:pt>
                <c:pt idx="1">
                  <c:v>347</c:v>
                </c:pt>
                <c:pt idx="2">
                  <c:v>349</c:v>
                </c:pt>
                <c:pt idx="3">
                  <c:v>349</c:v>
                </c:pt>
                <c:pt idx="4">
                  <c:v>349</c:v>
                </c:pt>
                <c:pt idx="5">
                  <c:v>349</c:v>
                </c:pt>
                <c:pt idx="6">
                  <c:v>349</c:v>
                </c:pt>
              </c:numCache>
            </c:numRef>
          </c:val>
        </c:ser>
        <c:dLbls>
          <c:showLegendKey val="0"/>
          <c:showVal val="0"/>
          <c:showCatName val="0"/>
          <c:showSerName val="0"/>
          <c:showPercent val="0"/>
          <c:showBubbleSize val="0"/>
        </c:dLbls>
        <c:gapWidth val="150"/>
        <c:overlap val="100"/>
        <c:axId val="129692032"/>
        <c:axId val="129693952"/>
      </c:barChart>
      <c:catAx>
        <c:axId val="129692032"/>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693952"/>
        <c:crosses val="autoZero"/>
        <c:auto val="1"/>
        <c:lblAlgn val="ctr"/>
        <c:lblOffset val="100"/>
        <c:noMultiLvlLbl val="0"/>
      </c:catAx>
      <c:valAx>
        <c:axId val="129693952"/>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6920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'ISOL-BUSY2'!$B$5:$H$5</c:f>
              <c:numCache>
                <c:formatCode>General</c:formatCode>
                <c:ptCount val="7"/>
                <c:pt idx="0">
                  <c:v>465</c:v>
                </c:pt>
                <c:pt idx="1">
                  <c:v>509</c:v>
                </c:pt>
                <c:pt idx="2">
                  <c:v>599</c:v>
                </c:pt>
                <c:pt idx="3">
                  <c:v>840</c:v>
                </c:pt>
                <c:pt idx="4">
                  <c:v>1282</c:v>
                </c:pt>
                <c:pt idx="5">
                  <c:v>2240</c:v>
                </c:pt>
                <c:pt idx="6">
                  <c:v>4195</c:v>
                </c:pt>
              </c:numCache>
            </c:numRef>
          </c:val>
        </c:ser>
        <c:ser>
          <c:idx val="1"/>
          <c:order val="1"/>
          <c:tx>
            <c:v>NO WORK</c:v>
          </c:tx>
          <c:invertIfNegative val="0"/>
          <c:cat>
            <c:numRef>
              <c:f>'ISOL-BUSY2'!$B$2:$H$2</c:f>
              <c:numCache>
                <c:formatCode>General</c:formatCode>
                <c:ptCount val="7"/>
                <c:pt idx="0">
                  <c:v>32</c:v>
                </c:pt>
                <c:pt idx="1">
                  <c:v>64</c:v>
                </c:pt>
                <c:pt idx="2">
                  <c:v>128</c:v>
                </c:pt>
                <c:pt idx="3">
                  <c:v>256</c:v>
                </c:pt>
                <c:pt idx="4">
                  <c:v>512</c:v>
                </c:pt>
                <c:pt idx="5">
                  <c:v>1024</c:v>
                </c:pt>
                <c:pt idx="6">
                  <c:v>2048</c:v>
                </c:pt>
              </c:numCache>
            </c:numRef>
          </c:cat>
          <c:val>
            <c:numRef>
              <c:f>'ISOL-BUSY2'!$B$14:$H$14</c:f>
              <c:numCache>
                <c:formatCode>General</c:formatCode>
                <c:ptCount val="7"/>
                <c:pt idx="0">
                  <c:v>410</c:v>
                </c:pt>
                <c:pt idx="1">
                  <c:v>419</c:v>
                </c:pt>
                <c:pt idx="2">
                  <c:v>527</c:v>
                </c:pt>
                <c:pt idx="3">
                  <c:v>772</c:v>
                </c:pt>
                <c:pt idx="4">
                  <c:v>1301</c:v>
                </c:pt>
                <c:pt idx="5">
                  <c:v>2183</c:v>
                </c:pt>
                <c:pt idx="6">
                  <c:v>4220</c:v>
                </c:pt>
              </c:numCache>
            </c:numRef>
          </c:val>
        </c:ser>
        <c:dLbls>
          <c:showLegendKey val="0"/>
          <c:showVal val="0"/>
          <c:showCatName val="0"/>
          <c:showSerName val="0"/>
          <c:showPercent val="0"/>
          <c:showBubbleSize val="0"/>
        </c:dLbls>
        <c:gapWidth val="150"/>
        <c:axId val="129772928"/>
        <c:axId val="129791488"/>
      </c:barChart>
      <c:catAx>
        <c:axId val="12977292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791488"/>
        <c:crosses val="autoZero"/>
        <c:auto val="1"/>
        <c:lblAlgn val="ctr"/>
        <c:lblOffset val="100"/>
        <c:noMultiLvlLbl val="0"/>
      </c:catAx>
      <c:valAx>
        <c:axId val="129791488"/>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7729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'ISOL-BUSY3'!$B$8:$H$8</c:f>
              <c:numCache>
                <c:formatCode>General</c:formatCode>
                <c:ptCount val="7"/>
                <c:pt idx="0">
                  <c:v>72090</c:v>
                </c:pt>
                <c:pt idx="1">
                  <c:v>72280</c:v>
                </c:pt>
                <c:pt idx="2">
                  <c:v>71540</c:v>
                </c:pt>
                <c:pt idx="3">
                  <c:v>66415</c:v>
                </c:pt>
                <c:pt idx="4">
                  <c:v>66590</c:v>
                </c:pt>
                <c:pt idx="5">
                  <c:v>71810</c:v>
                </c:pt>
                <c:pt idx="6">
                  <c:v>81215</c:v>
                </c:pt>
              </c:numCache>
            </c:numRef>
          </c:val>
        </c:ser>
        <c:ser>
          <c:idx val="1"/>
          <c:order val="1"/>
          <c:tx>
            <c:v>NO WORK</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'ISOL-BUSY3'!$B$17:$H$17</c:f>
              <c:numCache>
                <c:formatCode>General</c:formatCode>
                <c:ptCount val="7"/>
                <c:pt idx="0">
                  <c:v>64675</c:v>
                </c:pt>
                <c:pt idx="1">
                  <c:v>66965</c:v>
                </c:pt>
                <c:pt idx="2">
                  <c:v>63490</c:v>
                </c:pt>
                <c:pt idx="3">
                  <c:v>67510</c:v>
                </c:pt>
                <c:pt idx="4">
                  <c:v>66065</c:v>
                </c:pt>
                <c:pt idx="5">
                  <c:v>64300</c:v>
                </c:pt>
                <c:pt idx="6">
                  <c:v>65105</c:v>
                </c:pt>
              </c:numCache>
            </c:numRef>
          </c:val>
        </c:ser>
        <c:dLbls>
          <c:showLegendKey val="0"/>
          <c:showVal val="0"/>
          <c:showCatName val="0"/>
          <c:showSerName val="0"/>
          <c:showPercent val="0"/>
          <c:showBubbleSize val="0"/>
        </c:dLbls>
        <c:gapWidth val="150"/>
        <c:axId val="129822720"/>
        <c:axId val="129824640"/>
      </c:barChart>
      <c:catAx>
        <c:axId val="12982272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824640"/>
        <c:crosses val="autoZero"/>
        <c:auto val="1"/>
        <c:lblAlgn val="ctr"/>
        <c:lblOffset val="100"/>
        <c:noMultiLvlLbl val="0"/>
      </c:catAx>
      <c:valAx>
        <c:axId val="129824640"/>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82272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'ISOL-BUSY3'!$B$4:$H$4</c:f>
              <c:numCache>
                <c:formatCode>General</c:formatCode>
                <c:ptCount val="7"/>
                <c:pt idx="0">
                  <c:v>61</c:v>
                </c:pt>
                <c:pt idx="1">
                  <c:v>63</c:v>
                </c:pt>
                <c:pt idx="2">
                  <c:v>114</c:v>
                </c:pt>
                <c:pt idx="3">
                  <c:v>253</c:v>
                </c:pt>
                <c:pt idx="4">
                  <c:v>530</c:v>
                </c:pt>
                <c:pt idx="5">
                  <c:v>1158</c:v>
                </c:pt>
                <c:pt idx="6">
                  <c:v>2450</c:v>
                </c:pt>
              </c:numCache>
            </c:numRef>
          </c:val>
        </c:ser>
        <c:ser>
          <c:idx val="0"/>
          <c:order val="1"/>
          <c:tx>
            <c:v>Avg Processing</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'ISOL-BUSY3'!$B$3:$H$3</c:f>
              <c:numCache>
                <c:formatCode>General</c:formatCode>
                <c:ptCount val="7"/>
                <c:pt idx="0">
                  <c:v>404</c:v>
                </c:pt>
                <c:pt idx="1">
                  <c:v>446</c:v>
                </c:pt>
                <c:pt idx="2">
                  <c:v>485</c:v>
                </c:pt>
                <c:pt idx="3">
                  <c:v>586</c:v>
                </c:pt>
                <c:pt idx="4">
                  <c:v>752</c:v>
                </c:pt>
                <c:pt idx="5">
                  <c:v>1081</c:v>
                </c:pt>
                <c:pt idx="6">
                  <c:v>1746</c:v>
                </c:pt>
              </c:numCache>
            </c:numRef>
          </c:val>
        </c:ser>
        <c:dLbls>
          <c:showLegendKey val="0"/>
          <c:showVal val="0"/>
          <c:showCatName val="0"/>
          <c:showSerName val="0"/>
          <c:showPercent val="0"/>
          <c:showBubbleSize val="0"/>
        </c:dLbls>
        <c:gapWidth val="150"/>
        <c:overlap val="100"/>
        <c:axId val="129862656"/>
        <c:axId val="129877120"/>
      </c:barChart>
      <c:catAx>
        <c:axId val="12986265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877120"/>
        <c:crosses val="autoZero"/>
        <c:auto val="1"/>
        <c:lblAlgn val="ctr"/>
        <c:lblOffset val="100"/>
        <c:noMultiLvlLbl val="0"/>
      </c:catAx>
      <c:valAx>
        <c:axId val="12987712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86265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'ISOL-BUSY3'!$B$13:$H$13</c:f>
              <c:numCache>
                <c:formatCode>General</c:formatCode>
                <c:ptCount val="7"/>
                <c:pt idx="0">
                  <c:v>61</c:v>
                </c:pt>
                <c:pt idx="1">
                  <c:v>65</c:v>
                </c:pt>
                <c:pt idx="2">
                  <c:v>162</c:v>
                </c:pt>
                <c:pt idx="3">
                  <c:v>392</c:v>
                </c:pt>
                <c:pt idx="4">
                  <c:v>869</c:v>
                </c:pt>
                <c:pt idx="5">
                  <c:v>1776</c:v>
                </c:pt>
                <c:pt idx="6">
                  <c:v>3831</c:v>
                </c:pt>
              </c:numCache>
            </c:numRef>
          </c:val>
        </c:ser>
        <c:ser>
          <c:idx val="0"/>
          <c:order val="1"/>
          <c:tx>
            <c:v>Avg Processing</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'ISOL-BUSY3'!$B$12:$H$12</c:f>
              <c:numCache>
                <c:formatCode>General</c:formatCode>
                <c:ptCount val="7"/>
                <c:pt idx="0">
                  <c:v>349</c:v>
                </c:pt>
                <c:pt idx="1">
                  <c:v>347</c:v>
                </c:pt>
                <c:pt idx="2">
                  <c:v>350</c:v>
                </c:pt>
                <c:pt idx="3">
                  <c:v>349</c:v>
                </c:pt>
                <c:pt idx="4">
                  <c:v>349</c:v>
                </c:pt>
                <c:pt idx="5">
                  <c:v>349</c:v>
                </c:pt>
                <c:pt idx="6">
                  <c:v>349</c:v>
                </c:pt>
              </c:numCache>
            </c:numRef>
          </c:val>
        </c:ser>
        <c:dLbls>
          <c:showLegendKey val="0"/>
          <c:showVal val="0"/>
          <c:showCatName val="0"/>
          <c:showSerName val="0"/>
          <c:showPercent val="0"/>
          <c:showBubbleSize val="0"/>
        </c:dLbls>
        <c:gapWidth val="150"/>
        <c:overlap val="100"/>
        <c:axId val="129890560"/>
        <c:axId val="129986944"/>
      </c:barChart>
      <c:catAx>
        <c:axId val="12989056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986944"/>
        <c:crosses val="autoZero"/>
        <c:auto val="1"/>
        <c:lblAlgn val="ctr"/>
        <c:lblOffset val="100"/>
        <c:noMultiLvlLbl val="0"/>
      </c:catAx>
      <c:valAx>
        <c:axId val="12998694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98905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'ISOL-BUSY3'!$B$5:$H$5</c:f>
              <c:numCache>
                <c:formatCode>General</c:formatCode>
                <c:ptCount val="7"/>
                <c:pt idx="0">
                  <c:v>465</c:v>
                </c:pt>
                <c:pt idx="1">
                  <c:v>509</c:v>
                </c:pt>
                <c:pt idx="2">
                  <c:v>599</c:v>
                </c:pt>
                <c:pt idx="3">
                  <c:v>840</c:v>
                </c:pt>
                <c:pt idx="4">
                  <c:v>1282</c:v>
                </c:pt>
                <c:pt idx="5">
                  <c:v>2240</c:v>
                </c:pt>
                <c:pt idx="6">
                  <c:v>4196</c:v>
                </c:pt>
              </c:numCache>
            </c:numRef>
          </c:val>
        </c:ser>
        <c:ser>
          <c:idx val="1"/>
          <c:order val="1"/>
          <c:tx>
            <c:v>NO WORK</c:v>
          </c:tx>
          <c:invertIfNegative val="0"/>
          <c:cat>
            <c:numRef>
              <c:f>'ISOL-BUSY3'!$B$2:$H$2</c:f>
              <c:numCache>
                <c:formatCode>General</c:formatCode>
                <c:ptCount val="7"/>
                <c:pt idx="0">
                  <c:v>32</c:v>
                </c:pt>
                <c:pt idx="1">
                  <c:v>64</c:v>
                </c:pt>
                <c:pt idx="2">
                  <c:v>128</c:v>
                </c:pt>
                <c:pt idx="3">
                  <c:v>256</c:v>
                </c:pt>
                <c:pt idx="4">
                  <c:v>512</c:v>
                </c:pt>
                <c:pt idx="5">
                  <c:v>1024</c:v>
                </c:pt>
                <c:pt idx="6">
                  <c:v>2048</c:v>
                </c:pt>
              </c:numCache>
            </c:numRef>
          </c:cat>
          <c:val>
            <c:numRef>
              <c:f>'ISOL-BUSY3'!$B$14:$H$14</c:f>
              <c:numCache>
                <c:formatCode>General</c:formatCode>
                <c:ptCount val="7"/>
                <c:pt idx="0">
                  <c:v>410</c:v>
                </c:pt>
                <c:pt idx="1">
                  <c:v>412</c:v>
                </c:pt>
                <c:pt idx="2">
                  <c:v>512</c:v>
                </c:pt>
                <c:pt idx="3">
                  <c:v>742</c:v>
                </c:pt>
                <c:pt idx="4">
                  <c:v>1218</c:v>
                </c:pt>
                <c:pt idx="5">
                  <c:v>2126</c:v>
                </c:pt>
                <c:pt idx="6">
                  <c:v>4181</c:v>
                </c:pt>
              </c:numCache>
            </c:numRef>
          </c:val>
        </c:ser>
        <c:dLbls>
          <c:showLegendKey val="0"/>
          <c:showVal val="0"/>
          <c:showCatName val="0"/>
          <c:showSerName val="0"/>
          <c:showPercent val="0"/>
          <c:showBubbleSize val="0"/>
        </c:dLbls>
        <c:gapWidth val="150"/>
        <c:axId val="130008576"/>
        <c:axId val="130010496"/>
      </c:barChart>
      <c:catAx>
        <c:axId val="1300085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30010496"/>
        <c:crosses val="autoZero"/>
        <c:auto val="1"/>
        <c:lblAlgn val="ctr"/>
        <c:lblOffset val="100"/>
        <c:noMultiLvlLbl val="0"/>
      </c:catAx>
      <c:valAx>
        <c:axId val="13001049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300085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'ISOL-BUSY4'!$B$8:$H$8</c:f>
              <c:numCache>
                <c:formatCode>General</c:formatCode>
                <c:ptCount val="7"/>
                <c:pt idx="0">
                  <c:v>52360</c:v>
                </c:pt>
                <c:pt idx="1">
                  <c:v>51860</c:v>
                </c:pt>
                <c:pt idx="2">
                  <c:v>47500</c:v>
                </c:pt>
                <c:pt idx="3">
                  <c:v>51030</c:v>
                </c:pt>
                <c:pt idx="4">
                  <c:v>56210</c:v>
                </c:pt>
                <c:pt idx="5">
                  <c:v>63920</c:v>
                </c:pt>
                <c:pt idx="6">
                  <c:v>77190</c:v>
                </c:pt>
              </c:numCache>
            </c:numRef>
          </c:val>
        </c:ser>
        <c:ser>
          <c:idx val="1"/>
          <c:order val="1"/>
          <c:tx>
            <c:v>NO WORK</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'ISOL-BUSY4'!$B$17:$H$17</c:f>
              <c:numCache>
                <c:formatCode>General</c:formatCode>
                <c:ptCount val="7"/>
                <c:pt idx="0">
                  <c:v>70670</c:v>
                </c:pt>
                <c:pt idx="1">
                  <c:v>68640</c:v>
                </c:pt>
                <c:pt idx="2">
                  <c:v>46855</c:v>
                </c:pt>
                <c:pt idx="3">
                  <c:v>54735</c:v>
                </c:pt>
                <c:pt idx="4">
                  <c:v>55320</c:v>
                </c:pt>
                <c:pt idx="5">
                  <c:v>61930</c:v>
                </c:pt>
                <c:pt idx="6">
                  <c:v>61255</c:v>
                </c:pt>
              </c:numCache>
            </c:numRef>
          </c:val>
        </c:ser>
        <c:dLbls>
          <c:showLegendKey val="0"/>
          <c:showVal val="0"/>
          <c:showCatName val="0"/>
          <c:showSerName val="0"/>
          <c:showPercent val="0"/>
          <c:showBubbleSize val="0"/>
        </c:dLbls>
        <c:gapWidth val="150"/>
        <c:axId val="129906560"/>
        <c:axId val="129916928"/>
      </c:barChart>
      <c:catAx>
        <c:axId val="12990656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9916928"/>
        <c:crosses val="autoZero"/>
        <c:auto val="1"/>
        <c:lblAlgn val="ctr"/>
        <c:lblOffset val="100"/>
        <c:noMultiLvlLbl val="0"/>
      </c:catAx>
      <c:valAx>
        <c:axId val="129916928"/>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99065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'ISOL-BUSY4'!$B$4:$H$4</c:f>
              <c:numCache>
                <c:formatCode>General</c:formatCode>
                <c:ptCount val="7"/>
                <c:pt idx="0">
                  <c:v>60</c:v>
                </c:pt>
                <c:pt idx="1">
                  <c:v>63</c:v>
                </c:pt>
                <c:pt idx="2">
                  <c:v>114</c:v>
                </c:pt>
                <c:pt idx="3">
                  <c:v>253</c:v>
                </c:pt>
                <c:pt idx="4">
                  <c:v>531</c:v>
                </c:pt>
                <c:pt idx="5">
                  <c:v>1155</c:v>
                </c:pt>
                <c:pt idx="6">
                  <c:v>2450</c:v>
                </c:pt>
              </c:numCache>
            </c:numRef>
          </c:val>
        </c:ser>
        <c:ser>
          <c:idx val="0"/>
          <c:order val="1"/>
          <c:tx>
            <c:v>Avg Processing</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'ISOL-BUSY4'!$B$3:$H$3</c:f>
              <c:numCache>
                <c:formatCode>General</c:formatCode>
                <c:ptCount val="7"/>
                <c:pt idx="0">
                  <c:v>405</c:v>
                </c:pt>
                <c:pt idx="1">
                  <c:v>446</c:v>
                </c:pt>
                <c:pt idx="2">
                  <c:v>485</c:v>
                </c:pt>
                <c:pt idx="3">
                  <c:v>589</c:v>
                </c:pt>
                <c:pt idx="4">
                  <c:v>753</c:v>
                </c:pt>
                <c:pt idx="5">
                  <c:v>1084</c:v>
                </c:pt>
                <c:pt idx="6">
                  <c:v>1742</c:v>
                </c:pt>
              </c:numCache>
            </c:numRef>
          </c:val>
        </c:ser>
        <c:dLbls>
          <c:showLegendKey val="0"/>
          <c:showVal val="0"/>
          <c:showCatName val="0"/>
          <c:showSerName val="0"/>
          <c:showPercent val="0"/>
          <c:showBubbleSize val="0"/>
        </c:dLbls>
        <c:gapWidth val="150"/>
        <c:overlap val="100"/>
        <c:axId val="130024576"/>
        <c:axId val="130026496"/>
      </c:barChart>
      <c:catAx>
        <c:axId val="1300245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30026496"/>
        <c:crosses val="autoZero"/>
        <c:auto val="1"/>
        <c:lblAlgn val="ctr"/>
        <c:lblOffset val="100"/>
        <c:noMultiLvlLbl val="0"/>
      </c:catAx>
      <c:valAx>
        <c:axId val="13002649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300245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'ISOL-BUSY4'!$B$13:$H$13</c:f>
              <c:numCache>
                <c:formatCode>General</c:formatCode>
                <c:ptCount val="7"/>
                <c:pt idx="0">
                  <c:v>61</c:v>
                </c:pt>
                <c:pt idx="1">
                  <c:v>67</c:v>
                </c:pt>
                <c:pt idx="2">
                  <c:v>162</c:v>
                </c:pt>
                <c:pt idx="3">
                  <c:v>428</c:v>
                </c:pt>
                <c:pt idx="4">
                  <c:v>856</c:v>
                </c:pt>
                <c:pt idx="5">
                  <c:v>1802</c:v>
                </c:pt>
                <c:pt idx="6">
                  <c:v>3789</c:v>
                </c:pt>
              </c:numCache>
            </c:numRef>
          </c:val>
        </c:ser>
        <c:ser>
          <c:idx val="0"/>
          <c:order val="1"/>
          <c:tx>
            <c:v>Avg Processing</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'ISOL-BUSY4'!$B$12:$H$12</c:f>
              <c:numCache>
                <c:formatCode>General</c:formatCode>
                <c:ptCount val="7"/>
                <c:pt idx="0">
                  <c:v>350</c:v>
                </c:pt>
                <c:pt idx="1">
                  <c:v>348</c:v>
                </c:pt>
                <c:pt idx="2">
                  <c:v>350</c:v>
                </c:pt>
                <c:pt idx="3">
                  <c:v>349</c:v>
                </c:pt>
                <c:pt idx="4">
                  <c:v>349</c:v>
                </c:pt>
                <c:pt idx="5">
                  <c:v>349</c:v>
                </c:pt>
                <c:pt idx="6">
                  <c:v>349</c:v>
                </c:pt>
              </c:numCache>
            </c:numRef>
          </c:val>
        </c:ser>
        <c:dLbls>
          <c:showLegendKey val="0"/>
          <c:showVal val="0"/>
          <c:showCatName val="0"/>
          <c:showSerName val="0"/>
          <c:showPercent val="0"/>
          <c:showBubbleSize val="0"/>
        </c:dLbls>
        <c:gapWidth val="150"/>
        <c:overlap val="100"/>
        <c:axId val="130056576"/>
        <c:axId val="130058496"/>
      </c:barChart>
      <c:catAx>
        <c:axId val="130056576"/>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30058496"/>
        <c:crosses val="autoZero"/>
        <c:auto val="1"/>
        <c:lblAlgn val="ctr"/>
        <c:lblOffset val="100"/>
        <c:noMultiLvlLbl val="0"/>
      </c:catAx>
      <c:valAx>
        <c:axId val="130058496"/>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300565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WITH WORK</a:t>
            </a:r>
          </a:p>
        </c:rich>
      </c:tx>
      <c:layout/>
      <c:overlay val="0"/>
    </c:title>
    <c:autoTitleDeleted val="0"/>
    <c:plotArea>
      <c:layout/>
      <c:barChart>
        <c:barDir val="col"/>
        <c:grouping val="stacked"/>
        <c:varyColors val="0"/>
        <c:ser>
          <c:idx val="1"/>
          <c:order val="0"/>
          <c:tx>
            <c:v>Avg DMA</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'IDLE-WITH-AFFINITY'!$B$4:$H$4</c:f>
              <c:numCache>
                <c:formatCode>General</c:formatCode>
                <c:ptCount val="7"/>
                <c:pt idx="0">
                  <c:v>60</c:v>
                </c:pt>
                <c:pt idx="1">
                  <c:v>60</c:v>
                </c:pt>
                <c:pt idx="2">
                  <c:v>101</c:v>
                </c:pt>
                <c:pt idx="3">
                  <c:v>251</c:v>
                </c:pt>
                <c:pt idx="4">
                  <c:v>528</c:v>
                </c:pt>
                <c:pt idx="5">
                  <c:v>1165</c:v>
                </c:pt>
                <c:pt idx="6">
                  <c:v>2475</c:v>
                </c:pt>
              </c:numCache>
            </c:numRef>
          </c:val>
        </c:ser>
        <c:ser>
          <c:idx val="0"/>
          <c:order val="1"/>
          <c:tx>
            <c:v>Avg Processing</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'IDLE-WITH-AFFINITY'!$B$3:$H$3</c:f>
              <c:numCache>
                <c:formatCode>General</c:formatCode>
                <c:ptCount val="7"/>
                <c:pt idx="0">
                  <c:v>399</c:v>
                </c:pt>
                <c:pt idx="1">
                  <c:v>436</c:v>
                </c:pt>
                <c:pt idx="2">
                  <c:v>472</c:v>
                </c:pt>
                <c:pt idx="3">
                  <c:v>576</c:v>
                </c:pt>
                <c:pt idx="4">
                  <c:v>737</c:v>
                </c:pt>
                <c:pt idx="5">
                  <c:v>1059</c:v>
                </c:pt>
                <c:pt idx="6">
                  <c:v>1695</c:v>
                </c:pt>
              </c:numCache>
            </c:numRef>
          </c:val>
        </c:ser>
        <c:dLbls>
          <c:showLegendKey val="0"/>
          <c:showVal val="0"/>
          <c:showCatName val="0"/>
          <c:showSerName val="0"/>
          <c:showPercent val="0"/>
          <c:showBubbleSize val="0"/>
        </c:dLbls>
        <c:gapWidth val="150"/>
        <c:overlap val="100"/>
        <c:axId val="127563648"/>
        <c:axId val="127565824"/>
      </c:barChart>
      <c:catAx>
        <c:axId val="12756364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565824"/>
        <c:crosses val="autoZero"/>
        <c:auto val="1"/>
        <c:lblAlgn val="ctr"/>
        <c:lblOffset val="100"/>
        <c:noMultiLvlLbl val="0"/>
      </c:catAx>
      <c:valAx>
        <c:axId val="12756582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56364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'ISOL-BUSY4'!$B$5:$H$5</c:f>
              <c:numCache>
                <c:formatCode>General</c:formatCode>
                <c:ptCount val="7"/>
                <c:pt idx="0">
                  <c:v>466</c:v>
                </c:pt>
                <c:pt idx="1">
                  <c:v>510</c:v>
                </c:pt>
                <c:pt idx="2">
                  <c:v>600</c:v>
                </c:pt>
                <c:pt idx="3">
                  <c:v>843</c:v>
                </c:pt>
                <c:pt idx="4">
                  <c:v>1284</c:v>
                </c:pt>
                <c:pt idx="5">
                  <c:v>2239</c:v>
                </c:pt>
                <c:pt idx="6">
                  <c:v>4193</c:v>
                </c:pt>
              </c:numCache>
            </c:numRef>
          </c:val>
        </c:ser>
        <c:ser>
          <c:idx val="1"/>
          <c:order val="1"/>
          <c:tx>
            <c:v>NO WORK</c:v>
          </c:tx>
          <c:invertIfNegative val="0"/>
          <c:cat>
            <c:numRef>
              <c:f>'ISOL-BUSY4'!$B$2:$H$2</c:f>
              <c:numCache>
                <c:formatCode>General</c:formatCode>
                <c:ptCount val="7"/>
                <c:pt idx="0">
                  <c:v>32</c:v>
                </c:pt>
                <c:pt idx="1">
                  <c:v>64</c:v>
                </c:pt>
                <c:pt idx="2">
                  <c:v>128</c:v>
                </c:pt>
                <c:pt idx="3">
                  <c:v>256</c:v>
                </c:pt>
                <c:pt idx="4">
                  <c:v>512</c:v>
                </c:pt>
                <c:pt idx="5">
                  <c:v>1024</c:v>
                </c:pt>
                <c:pt idx="6">
                  <c:v>2048</c:v>
                </c:pt>
              </c:numCache>
            </c:numRef>
          </c:cat>
          <c:val>
            <c:numRef>
              <c:f>'ISOL-BUSY4'!$B$14:$H$14</c:f>
              <c:numCache>
                <c:formatCode>General</c:formatCode>
                <c:ptCount val="7"/>
                <c:pt idx="0">
                  <c:v>412</c:v>
                </c:pt>
                <c:pt idx="1">
                  <c:v>416</c:v>
                </c:pt>
                <c:pt idx="2">
                  <c:v>512</c:v>
                </c:pt>
                <c:pt idx="3">
                  <c:v>778</c:v>
                </c:pt>
                <c:pt idx="4">
                  <c:v>1206</c:v>
                </c:pt>
                <c:pt idx="5">
                  <c:v>2152</c:v>
                </c:pt>
                <c:pt idx="6">
                  <c:v>4139</c:v>
                </c:pt>
              </c:numCache>
            </c:numRef>
          </c:val>
        </c:ser>
        <c:dLbls>
          <c:showLegendKey val="0"/>
          <c:showVal val="0"/>
          <c:showCatName val="0"/>
          <c:showSerName val="0"/>
          <c:showPercent val="0"/>
          <c:showBubbleSize val="0"/>
        </c:dLbls>
        <c:gapWidth val="150"/>
        <c:axId val="130084224"/>
        <c:axId val="130086400"/>
      </c:barChart>
      <c:catAx>
        <c:axId val="13008422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30086400"/>
        <c:crosses val="autoZero"/>
        <c:auto val="1"/>
        <c:lblAlgn val="ctr"/>
        <c:lblOffset val="100"/>
        <c:noMultiLvlLbl val="0"/>
      </c:catAx>
      <c:valAx>
        <c:axId val="13008640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300842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NO WORK</a:t>
            </a:r>
          </a:p>
        </c:rich>
      </c:tx>
      <c:layout/>
      <c:overlay val="0"/>
    </c:title>
    <c:autoTitleDeleted val="0"/>
    <c:plotArea>
      <c:layout/>
      <c:barChart>
        <c:barDir val="col"/>
        <c:grouping val="stacked"/>
        <c:varyColors val="0"/>
        <c:ser>
          <c:idx val="1"/>
          <c:order val="0"/>
          <c:tx>
            <c:v>Avg DMA</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'IDLE-WITH-AFFINITY'!$B$13:$H$13</c:f>
              <c:numCache>
                <c:formatCode>General</c:formatCode>
                <c:ptCount val="7"/>
                <c:pt idx="0">
                  <c:v>60</c:v>
                </c:pt>
                <c:pt idx="1">
                  <c:v>79</c:v>
                </c:pt>
                <c:pt idx="2">
                  <c:v>207</c:v>
                </c:pt>
                <c:pt idx="3">
                  <c:v>458</c:v>
                </c:pt>
                <c:pt idx="4">
                  <c:v>929</c:v>
                </c:pt>
                <c:pt idx="5">
                  <c:v>1956</c:v>
                </c:pt>
                <c:pt idx="6">
                  <c:v>4061</c:v>
                </c:pt>
              </c:numCache>
            </c:numRef>
          </c:val>
        </c:ser>
        <c:ser>
          <c:idx val="0"/>
          <c:order val="1"/>
          <c:tx>
            <c:v>Avg Processing</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'IDLE-WITH-AFFINITY'!$B$12:$H$12</c:f>
              <c:numCache>
                <c:formatCode>General</c:formatCode>
                <c:ptCount val="7"/>
                <c:pt idx="0">
                  <c:v>343</c:v>
                </c:pt>
                <c:pt idx="1">
                  <c:v>341</c:v>
                </c:pt>
                <c:pt idx="2">
                  <c:v>340</c:v>
                </c:pt>
                <c:pt idx="3">
                  <c:v>339</c:v>
                </c:pt>
                <c:pt idx="4">
                  <c:v>339</c:v>
                </c:pt>
                <c:pt idx="5">
                  <c:v>339</c:v>
                </c:pt>
                <c:pt idx="6">
                  <c:v>340</c:v>
                </c:pt>
              </c:numCache>
            </c:numRef>
          </c:val>
        </c:ser>
        <c:dLbls>
          <c:showLegendKey val="0"/>
          <c:showVal val="0"/>
          <c:showCatName val="0"/>
          <c:showSerName val="0"/>
          <c:showPercent val="0"/>
          <c:showBubbleSize val="0"/>
        </c:dLbls>
        <c:gapWidth val="150"/>
        <c:overlap val="100"/>
        <c:axId val="127808640"/>
        <c:axId val="127810560"/>
      </c:barChart>
      <c:catAx>
        <c:axId val="127808640"/>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810560"/>
        <c:crosses val="autoZero"/>
        <c:auto val="1"/>
        <c:lblAlgn val="ctr"/>
        <c:lblOffset val="100"/>
        <c:noMultiLvlLbl val="0"/>
      </c:catAx>
      <c:valAx>
        <c:axId val="127810560"/>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8086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AVG TOTAL LOOP</a:t>
            </a:r>
          </a:p>
        </c:rich>
      </c:tx>
      <c:layout/>
      <c:overlay val="0"/>
    </c:title>
    <c:autoTitleDeleted val="0"/>
    <c:plotArea>
      <c:layout/>
      <c:barChart>
        <c:barDir val="col"/>
        <c:grouping val="clustered"/>
        <c:varyColors val="0"/>
        <c:ser>
          <c:idx val="0"/>
          <c:order val="0"/>
          <c:tx>
            <c:v>WITH WORK</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'IDLE-WITH-AFFINITY'!$B$5:$H$5</c:f>
              <c:numCache>
                <c:formatCode>General</c:formatCode>
                <c:ptCount val="7"/>
                <c:pt idx="0">
                  <c:v>459</c:v>
                </c:pt>
                <c:pt idx="1">
                  <c:v>497</c:v>
                </c:pt>
                <c:pt idx="2">
                  <c:v>574</c:v>
                </c:pt>
                <c:pt idx="3">
                  <c:v>827</c:v>
                </c:pt>
                <c:pt idx="4">
                  <c:v>1266</c:v>
                </c:pt>
                <c:pt idx="5">
                  <c:v>2224</c:v>
                </c:pt>
                <c:pt idx="6">
                  <c:v>4170</c:v>
                </c:pt>
              </c:numCache>
            </c:numRef>
          </c:val>
        </c:ser>
        <c:ser>
          <c:idx val="1"/>
          <c:order val="1"/>
          <c:tx>
            <c:v>NO WORK</c:v>
          </c:tx>
          <c:invertIfNegative val="0"/>
          <c:cat>
            <c:numRef>
              <c:f>'IDLE-WITH-AFFINITY'!$B$2:$H$2</c:f>
              <c:numCache>
                <c:formatCode>General</c:formatCode>
                <c:ptCount val="7"/>
                <c:pt idx="0">
                  <c:v>32</c:v>
                </c:pt>
                <c:pt idx="1">
                  <c:v>64</c:v>
                </c:pt>
                <c:pt idx="2">
                  <c:v>128</c:v>
                </c:pt>
                <c:pt idx="3">
                  <c:v>256</c:v>
                </c:pt>
                <c:pt idx="4">
                  <c:v>512</c:v>
                </c:pt>
                <c:pt idx="5">
                  <c:v>1024</c:v>
                </c:pt>
                <c:pt idx="6">
                  <c:v>2048</c:v>
                </c:pt>
              </c:numCache>
            </c:numRef>
          </c:cat>
          <c:val>
            <c:numRef>
              <c:f>'IDLE-WITH-AFFINITY'!$B$14:$H$14</c:f>
              <c:numCache>
                <c:formatCode>General</c:formatCode>
                <c:ptCount val="7"/>
                <c:pt idx="0">
                  <c:v>403</c:v>
                </c:pt>
                <c:pt idx="1">
                  <c:v>421</c:v>
                </c:pt>
                <c:pt idx="2">
                  <c:v>547</c:v>
                </c:pt>
                <c:pt idx="3">
                  <c:v>798</c:v>
                </c:pt>
                <c:pt idx="4">
                  <c:v>1268</c:v>
                </c:pt>
                <c:pt idx="5">
                  <c:v>2296</c:v>
                </c:pt>
                <c:pt idx="6">
                  <c:v>4401</c:v>
                </c:pt>
              </c:numCache>
            </c:numRef>
          </c:val>
        </c:ser>
        <c:dLbls>
          <c:showLegendKey val="0"/>
          <c:showVal val="0"/>
          <c:showCatName val="0"/>
          <c:showSerName val="0"/>
          <c:showPercent val="0"/>
          <c:showBubbleSize val="0"/>
        </c:dLbls>
        <c:gapWidth val="150"/>
        <c:axId val="127836544"/>
        <c:axId val="127838464"/>
      </c:barChart>
      <c:catAx>
        <c:axId val="127836544"/>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838464"/>
        <c:crosses val="autoZero"/>
        <c:auto val="1"/>
        <c:lblAlgn val="ctr"/>
        <c:lblOffset val="100"/>
        <c:noMultiLvlLbl val="0"/>
      </c:catAx>
      <c:valAx>
        <c:axId val="127838464"/>
        <c:scaling>
          <c:orientation val="minMax"/>
        </c:scaling>
        <c:delete val="0"/>
        <c:axPos val="l"/>
        <c:majorGridlines/>
        <c:title>
          <c:tx>
            <c:rich>
              <a:bodyPr rot="-5400000" vert="horz"/>
              <a:lstStyle/>
              <a:p>
                <a:pPr>
                  <a:defRPr/>
                </a:pPr>
                <a:r>
                  <a:rPr lang="en-US"/>
                  <a:t>Nanoseconds</a:t>
                </a:r>
              </a:p>
            </c:rich>
          </c:tx>
          <c:layout/>
          <c:overlay val="0"/>
        </c:title>
        <c:numFmt formatCode="General" sourceLinked="1"/>
        <c:majorTickMark val="out"/>
        <c:minorTickMark val="none"/>
        <c:tickLblPos val="nextTo"/>
        <c:crossAx val="12783654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MAX</a:t>
            </a:r>
            <a:r>
              <a:rPr lang="en-US" baseline="0"/>
              <a:t> JITTER</a:t>
            </a:r>
            <a:endParaRPr lang="en-US"/>
          </a:p>
        </c:rich>
      </c:tx>
      <c:layout/>
      <c:overlay val="0"/>
    </c:title>
    <c:autoTitleDeleted val="0"/>
    <c:plotArea>
      <c:layout/>
      <c:barChart>
        <c:barDir val="col"/>
        <c:grouping val="clustered"/>
        <c:varyColors val="0"/>
        <c:ser>
          <c:idx val="0"/>
          <c:order val="0"/>
          <c:tx>
            <c:v>WITH WORK</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'BUSY1-NO-AFFINITY'!$B$8:$H$8</c:f>
              <c:numCache>
                <c:formatCode>General</c:formatCode>
                <c:ptCount val="7"/>
                <c:pt idx="0">
                  <c:v>22299240</c:v>
                </c:pt>
                <c:pt idx="1">
                  <c:v>31370140</c:v>
                </c:pt>
                <c:pt idx="2">
                  <c:v>32041580</c:v>
                </c:pt>
                <c:pt idx="3">
                  <c:v>32699765</c:v>
                </c:pt>
                <c:pt idx="4">
                  <c:v>29702540</c:v>
                </c:pt>
                <c:pt idx="5">
                  <c:v>35568315</c:v>
                </c:pt>
                <c:pt idx="6">
                  <c:v>32185640</c:v>
                </c:pt>
              </c:numCache>
            </c:numRef>
          </c:val>
        </c:ser>
        <c:ser>
          <c:idx val="1"/>
          <c:order val="1"/>
          <c:tx>
            <c:v>NO WORK</c:v>
          </c:tx>
          <c:invertIfNegative val="0"/>
          <c:cat>
            <c:numRef>
              <c:f>'BUSY1-NO-AFFINITY'!$B$2:$H$2</c:f>
              <c:numCache>
                <c:formatCode>General</c:formatCode>
                <c:ptCount val="7"/>
                <c:pt idx="0">
                  <c:v>32</c:v>
                </c:pt>
                <c:pt idx="1">
                  <c:v>64</c:v>
                </c:pt>
                <c:pt idx="2">
                  <c:v>128</c:v>
                </c:pt>
                <c:pt idx="3">
                  <c:v>256</c:v>
                </c:pt>
                <c:pt idx="4">
                  <c:v>512</c:v>
                </c:pt>
                <c:pt idx="5">
                  <c:v>1024</c:v>
                </c:pt>
                <c:pt idx="6">
                  <c:v>2048</c:v>
                </c:pt>
              </c:numCache>
            </c:numRef>
          </c:cat>
          <c:val>
            <c:numRef>
              <c:f>'BUSY1-NO-AFFINITY'!$B$17:$H$17</c:f>
              <c:numCache>
                <c:formatCode>General</c:formatCode>
                <c:ptCount val="7"/>
                <c:pt idx="0">
                  <c:v>10824845</c:v>
                </c:pt>
                <c:pt idx="1">
                  <c:v>32358990</c:v>
                </c:pt>
                <c:pt idx="2">
                  <c:v>27475560</c:v>
                </c:pt>
                <c:pt idx="3">
                  <c:v>29422930</c:v>
                </c:pt>
                <c:pt idx="4">
                  <c:v>28862175</c:v>
                </c:pt>
                <c:pt idx="5">
                  <c:v>36721565</c:v>
                </c:pt>
                <c:pt idx="6">
                  <c:v>31217775</c:v>
                </c:pt>
              </c:numCache>
            </c:numRef>
          </c:val>
        </c:ser>
        <c:dLbls>
          <c:showLegendKey val="0"/>
          <c:showVal val="0"/>
          <c:showCatName val="0"/>
          <c:showSerName val="0"/>
          <c:showPercent val="0"/>
          <c:showBubbleSize val="0"/>
        </c:dLbls>
        <c:gapWidth val="150"/>
        <c:axId val="127891328"/>
        <c:axId val="127893504"/>
      </c:barChart>
      <c:catAx>
        <c:axId val="127891328"/>
        <c:scaling>
          <c:orientation val="minMax"/>
        </c:scaling>
        <c:delete val="0"/>
        <c:axPos val="b"/>
        <c:title>
          <c:tx>
            <c:rich>
              <a:bodyPr/>
              <a:lstStyle/>
              <a:p>
                <a:pPr>
                  <a:defRPr/>
                </a:pPr>
                <a:r>
                  <a:rPr lang="en-US"/>
                  <a:t>DMA SIZE</a:t>
                </a:r>
              </a:p>
            </c:rich>
          </c:tx>
          <c:layout/>
          <c:overlay val="0"/>
        </c:title>
        <c:numFmt formatCode="General" sourceLinked="1"/>
        <c:majorTickMark val="out"/>
        <c:minorTickMark val="none"/>
        <c:tickLblPos val="nextTo"/>
        <c:crossAx val="127893504"/>
        <c:crosses val="autoZero"/>
        <c:auto val="1"/>
        <c:lblAlgn val="ctr"/>
        <c:lblOffset val="100"/>
        <c:noMultiLvlLbl val="0"/>
      </c:catAx>
      <c:valAx>
        <c:axId val="127893504"/>
        <c:scaling>
          <c:orientation val="minMax"/>
        </c:scaling>
        <c:delete val="0"/>
        <c:axPos val="l"/>
        <c:majorGridlines/>
        <c:title>
          <c:tx>
            <c:rich>
              <a:bodyPr rot="-5400000" vert="horz"/>
              <a:lstStyle/>
              <a:p>
                <a:pPr>
                  <a:defRPr/>
                </a:pPr>
                <a:r>
                  <a:rPr lang="en-US"/>
                  <a:t>Nanoseconds</a:t>
                </a:r>
              </a:p>
            </c:rich>
          </c:tx>
          <c:layout/>
          <c:overlay val="0"/>
        </c:title>
        <c:numFmt formatCode="#,##0" sourceLinked="0"/>
        <c:majorTickMark val="out"/>
        <c:minorTickMark val="none"/>
        <c:tickLblPos val="nextTo"/>
        <c:crossAx val="127891328"/>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5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6688" y="0"/>
            <a:ext cx="3041650" cy="465138"/>
          </a:xfrm>
          <a:prstGeom prst="rect">
            <a:avLst/>
          </a:prstGeom>
        </p:spPr>
        <p:txBody>
          <a:bodyPr vert="horz" lIns="91440" tIns="45720" rIns="91440" bIns="45720" rtlCol="0"/>
          <a:lstStyle>
            <a:lvl1pPr algn="r">
              <a:defRPr sz="1200"/>
            </a:lvl1pPr>
          </a:lstStyle>
          <a:p>
            <a:fld id="{2F7421B1-0976-4982-9755-F2F1655A1E4E}" type="datetimeFigureOut">
              <a:rPr lang="en-US" smtClean="0"/>
              <a:t>7/30/2013</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9600"/>
            <a:ext cx="5616575" cy="41878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200"/>
            <a:ext cx="304165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6688" y="8839200"/>
            <a:ext cx="3041650" cy="465138"/>
          </a:xfrm>
          <a:prstGeom prst="rect">
            <a:avLst/>
          </a:prstGeom>
        </p:spPr>
        <p:txBody>
          <a:bodyPr vert="horz" lIns="91440" tIns="45720" rIns="91440" bIns="45720" rtlCol="0" anchor="b"/>
          <a:lstStyle>
            <a:lvl1pPr algn="r">
              <a:defRPr sz="1200"/>
            </a:lvl1pPr>
          </a:lstStyle>
          <a:p>
            <a:fld id="{D764D1FB-FDC7-475F-9216-80947606C7E1}" type="slidenum">
              <a:rPr lang="en-US" smtClean="0"/>
              <a:t>‹#›</a:t>
            </a:fld>
            <a:endParaRPr lang="en-US"/>
          </a:p>
        </p:txBody>
      </p:sp>
    </p:spTree>
    <p:extLst>
      <p:ext uri="{BB962C8B-B14F-4D97-AF65-F5344CB8AC3E}">
        <p14:creationId xmlns:p14="http://schemas.microsoft.com/office/powerpoint/2010/main" val="430005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64D1FB-FDC7-475F-9216-80947606C7E1}" type="slidenum">
              <a:rPr lang="en-US" smtClean="0"/>
              <a:t>36</a:t>
            </a:fld>
            <a:endParaRPr lang="en-US"/>
          </a:p>
        </p:txBody>
      </p:sp>
    </p:spTree>
    <p:extLst>
      <p:ext uri="{BB962C8B-B14F-4D97-AF65-F5344CB8AC3E}">
        <p14:creationId xmlns:p14="http://schemas.microsoft.com/office/powerpoint/2010/main" val="1802459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ctrTitle"/>
          </p:nvPr>
        </p:nvSpPr>
        <p:spPr>
          <a:xfrm>
            <a:off x="533399" y="1712595"/>
            <a:ext cx="6701901" cy="1143000"/>
          </a:xfrm>
          <a:effectLst/>
        </p:spPr>
        <p:txBody>
          <a:bodyPr anchor="ctr"/>
          <a:lstStyle>
            <a:lvl1pPr>
              <a:defRPr sz="3000">
                <a:solidFill>
                  <a:srgbClr val="FF6600"/>
                </a:solidFill>
              </a:defRPr>
            </a:lvl1pPr>
          </a:lstStyle>
          <a:p>
            <a:r>
              <a:rPr lang="en-US" smtClean="0"/>
              <a:t>Click to edit Master title style</a:t>
            </a:r>
            <a:endParaRPr lang="en-US" dirty="0"/>
          </a:p>
        </p:txBody>
      </p:sp>
      <p:sp>
        <p:nvSpPr>
          <p:cNvPr id="99332" name="Rectangle 4"/>
          <p:cNvSpPr>
            <a:spLocks noGrp="1" noChangeArrowheads="1"/>
          </p:cNvSpPr>
          <p:nvPr>
            <p:ph type="subTitle" idx="1"/>
          </p:nvPr>
        </p:nvSpPr>
        <p:spPr>
          <a:xfrm>
            <a:off x="533400" y="2971009"/>
            <a:ext cx="6719656" cy="838200"/>
          </a:xfrm>
        </p:spPr>
        <p:txBody>
          <a:bodyPr/>
          <a:lstStyle>
            <a:lvl1pPr marL="0" indent="0">
              <a:buFont typeface="Wingdings" pitchFamily="2" charset="2"/>
              <a:buNone/>
              <a:defRPr sz="2400" b="0">
                <a:solidFill>
                  <a:srgbClr val="909090"/>
                </a:solidFill>
              </a:defRPr>
            </a:lvl1pPr>
          </a:lstStyle>
          <a:p>
            <a:r>
              <a:rPr lang="en-US" smtClean="0"/>
              <a:t>Click to edit Master subtitle style</a:t>
            </a:r>
            <a:endParaRPr lang="en-US"/>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pPr>
                <a:defRPr/>
              </a:pPr>
              <a:t>‹#›</a:t>
            </a:fld>
            <a:endParaRPr lang="en-US" dirty="0"/>
          </a:p>
        </p:txBody>
      </p:sp>
      <p:sp>
        <p:nvSpPr>
          <p:cNvPr id="5" name="Picture Placeholder 2"/>
          <p:cNvSpPr>
            <a:spLocks noGrp="1"/>
          </p:cNvSpPr>
          <p:nvPr>
            <p:ph type="pic" idx="1"/>
          </p:nvPr>
        </p:nvSpPr>
        <p:spPr>
          <a:xfrm>
            <a:off x="221942" y="1047750"/>
            <a:ext cx="8673484" cy="48203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hart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7" name="Title 1"/>
          <p:cNvSpPr>
            <a:spLocks noGrp="1"/>
          </p:cNvSpPr>
          <p:nvPr>
            <p:ph type="title"/>
          </p:nvPr>
        </p:nvSpPr>
        <p:spPr>
          <a:xfrm>
            <a:off x="212898" y="59870"/>
            <a:ext cx="8664771" cy="781793"/>
          </a:xfrm>
        </p:spPr>
        <p:txBody>
          <a:bodyPr/>
          <a:lstStyle/>
          <a:p>
            <a:r>
              <a:rPr lang="en-US" smtClean="0"/>
              <a:t>Click to edit Master title style</a:t>
            </a:r>
            <a:endParaRPr lang="en-US" dirty="0"/>
          </a:p>
        </p:txBody>
      </p:sp>
      <p:sp>
        <p:nvSpPr>
          <p:cNvPr id="9" name="Chart Placeholder 8"/>
          <p:cNvSpPr>
            <a:spLocks noGrp="1"/>
          </p:cNvSpPr>
          <p:nvPr>
            <p:ph type="chart" sz="quarter" idx="12"/>
          </p:nvPr>
        </p:nvSpPr>
        <p:spPr>
          <a:xfrm>
            <a:off x="228600" y="1085850"/>
            <a:ext cx="8667750" cy="3819525"/>
          </a:xfrm>
        </p:spPr>
        <p:txBody>
          <a:bodyPr/>
          <a:lstStyle/>
          <a:p>
            <a:r>
              <a:rPr lang="en-US" smtClean="0"/>
              <a:t>Click icon to add chart</a:t>
            </a:r>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4900475"/>
            <a:ext cx="8664605" cy="113634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7" name="Title 1"/>
          <p:cNvSpPr>
            <a:spLocks noGrp="1"/>
          </p:cNvSpPr>
          <p:nvPr>
            <p:ph type="title"/>
          </p:nvPr>
        </p:nvSpPr>
        <p:spPr>
          <a:xfrm>
            <a:off x="212898" y="59004"/>
            <a:ext cx="8664771" cy="782658"/>
          </a:xfrm>
        </p:spPr>
        <p:txBody>
          <a:bodyPr/>
          <a:lstStyle/>
          <a:p>
            <a:r>
              <a:rPr lang="en-US" smtClean="0"/>
              <a:t>Click to edit Master title style</a:t>
            </a:r>
            <a:endParaRPr lang="en-US"/>
          </a:p>
        </p:txBody>
      </p:sp>
      <p:sp>
        <p:nvSpPr>
          <p:cNvPr id="9" name="Chart Placeholder 8"/>
          <p:cNvSpPr>
            <a:spLocks noGrp="1"/>
          </p:cNvSpPr>
          <p:nvPr>
            <p:ph type="chart" sz="quarter" idx="11"/>
          </p:nvPr>
        </p:nvSpPr>
        <p:spPr>
          <a:xfrm>
            <a:off x="247650" y="1085850"/>
            <a:ext cx="8648700" cy="3619500"/>
          </a:xfrm>
        </p:spPr>
        <p:txBody>
          <a:bodyPr/>
          <a:lstStyle/>
          <a:p>
            <a:r>
              <a:rPr lang="en-US" smtClean="0"/>
              <a:t>Click icon to add chart</a:t>
            </a:r>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7" name="Title 1"/>
          <p:cNvSpPr>
            <a:spLocks noGrp="1"/>
          </p:cNvSpPr>
          <p:nvPr>
            <p:ph type="title"/>
          </p:nvPr>
        </p:nvSpPr>
        <p:spPr>
          <a:xfrm>
            <a:off x="212898" y="59870"/>
            <a:ext cx="8664771" cy="771402"/>
          </a:xfrm>
        </p:spPr>
        <p:txBody>
          <a:bodyPr/>
          <a:lstStyle/>
          <a:p>
            <a:r>
              <a:rPr lang="en-US" smtClean="0"/>
              <a:t>Click to edit Master title style</a:t>
            </a:r>
            <a:endParaRPr lang="en-US"/>
          </a:p>
        </p:txBody>
      </p:sp>
      <p:sp>
        <p:nvSpPr>
          <p:cNvPr id="9" name="Chart Placeholder 8"/>
          <p:cNvSpPr>
            <a:spLocks noGrp="1"/>
          </p:cNvSpPr>
          <p:nvPr>
            <p:ph type="chart" sz="quarter" idx="11"/>
          </p:nvPr>
        </p:nvSpPr>
        <p:spPr>
          <a:xfrm>
            <a:off x="247650" y="1085850"/>
            <a:ext cx="8648700" cy="4838700"/>
          </a:xfrm>
        </p:spPr>
        <p:txBody>
          <a:bodyPr/>
          <a:lstStyle/>
          <a:p>
            <a:r>
              <a:rPr lang="en-US" smtClean="0"/>
              <a:t>Click icon to add chart</a:t>
            </a:r>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7" name="Title 1"/>
          <p:cNvSpPr>
            <a:spLocks noGrp="1"/>
          </p:cNvSpPr>
          <p:nvPr>
            <p:ph type="title"/>
          </p:nvPr>
        </p:nvSpPr>
        <p:spPr>
          <a:xfrm>
            <a:off x="212898" y="58138"/>
            <a:ext cx="8664771" cy="783526"/>
          </a:xfrm>
        </p:spPr>
        <p:txBody>
          <a:bodyPr/>
          <a:lstStyle/>
          <a:p>
            <a:r>
              <a:rPr lang="en-US" smtClean="0"/>
              <a:t>Click to edit Master title style</a:t>
            </a:r>
            <a:endParaRPr lang="en-US" dirty="0"/>
          </a:p>
        </p:txBody>
      </p:sp>
      <p:sp>
        <p:nvSpPr>
          <p:cNvPr id="8" name="Table Placeholder 7"/>
          <p:cNvSpPr>
            <a:spLocks noGrp="1"/>
          </p:cNvSpPr>
          <p:nvPr>
            <p:ph type="tbl" sz="quarter" idx="12"/>
          </p:nvPr>
        </p:nvSpPr>
        <p:spPr>
          <a:xfrm>
            <a:off x="228600" y="1095375"/>
            <a:ext cx="8667750" cy="3743325"/>
          </a:xfrm>
        </p:spPr>
        <p:txBody>
          <a:bodyPr/>
          <a:lstStyle/>
          <a:p>
            <a:r>
              <a:rPr lang="en-US" smtClean="0"/>
              <a:t>Click icon to add table</a:t>
            </a:r>
            <a:endParaRPr 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4900475"/>
            <a:ext cx="8664605" cy="113634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7" name="Title 1"/>
          <p:cNvSpPr>
            <a:spLocks noGrp="1"/>
          </p:cNvSpPr>
          <p:nvPr>
            <p:ph type="title"/>
          </p:nvPr>
        </p:nvSpPr>
        <p:spPr>
          <a:xfrm>
            <a:off x="212898" y="68528"/>
            <a:ext cx="8664771" cy="762745"/>
          </a:xfrm>
        </p:spPr>
        <p:txBody>
          <a:bodyPr/>
          <a:lstStyle/>
          <a:p>
            <a:r>
              <a:rPr lang="en-US" smtClean="0"/>
              <a:t>Click to edit Master title style</a:t>
            </a:r>
            <a:endParaRPr lang="en-US"/>
          </a:p>
        </p:txBody>
      </p:sp>
      <p:sp>
        <p:nvSpPr>
          <p:cNvPr id="6" name="Table Placeholder 7"/>
          <p:cNvSpPr>
            <a:spLocks noGrp="1"/>
          </p:cNvSpPr>
          <p:nvPr>
            <p:ph type="tbl" sz="quarter" idx="12"/>
          </p:nvPr>
        </p:nvSpPr>
        <p:spPr>
          <a:xfrm>
            <a:off x="228600" y="1066800"/>
            <a:ext cx="8667750" cy="3648076"/>
          </a:xfrm>
        </p:spPr>
        <p:txBody>
          <a:bodyPr/>
          <a:lstStyle/>
          <a:p>
            <a:r>
              <a:rPr lang="en-US" smtClean="0"/>
              <a:t>Click icon to add table</a:t>
            </a:r>
            <a:endParaRPr 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pPr>
                <a:defRPr/>
              </a:pPr>
              <a:t>‹#›</a:t>
            </a:fld>
            <a:endParaRPr lang="en-US" dirty="0"/>
          </a:p>
        </p:txBody>
      </p:sp>
      <p:sp>
        <p:nvSpPr>
          <p:cNvPr id="6" name="Table Placeholder 5"/>
          <p:cNvSpPr>
            <a:spLocks noGrp="1"/>
          </p:cNvSpPr>
          <p:nvPr>
            <p:ph type="tbl" sz="quarter" idx="11"/>
          </p:nvPr>
        </p:nvSpPr>
        <p:spPr>
          <a:xfrm>
            <a:off x="265591" y="1104900"/>
            <a:ext cx="8620957" cy="4878650"/>
          </a:xfrm>
        </p:spPr>
        <p:txBody>
          <a:bodyPr/>
          <a:lstStyle/>
          <a:p>
            <a:r>
              <a:rPr lang="en-US" smtClean="0"/>
              <a:t>Click icon to add table</a:t>
            </a:r>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noGrp="1" noChangeArrowheads="1"/>
          </p:cNvSpPr>
          <p:nvPr/>
        </p:nvSpPr>
        <p:spPr bwMode="auto">
          <a:xfrm>
            <a:off x="541020" y="1749038"/>
            <a:ext cx="77724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dirty="0" smtClean="0"/>
              <a:t>Thank You</a:t>
            </a:r>
            <a:endParaRPr lang="en-US" dirty="0"/>
          </a:p>
        </p:txBody>
      </p:sp>
      <p:sp>
        <p:nvSpPr>
          <p:cNvPr id="5" name="Rectangle 3"/>
          <p:cNvSpPr>
            <a:spLocks noGrp="1" noChangeArrowheads="1"/>
          </p:cNvSpPr>
          <p:nvPr>
            <p:ph type="ctrTitle"/>
          </p:nvPr>
        </p:nvSpPr>
        <p:spPr>
          <a:xfrm flipV="1">
            <a:off x="6972300" y="-96519"/>
            <a:ext cx="701040" cy="45719"/>
          </a:xfrm>
        </p:spPr>
        <p:txBody>
          <a:bodyPr anchor="ctr"/>
          <a:lstStyle>
            <a:lvl1pPr>
              <a:defRPr sz="500">
                <a:solidFill>
                  <a:schemeClr val="bg1"/>
                </a:solidFill>
              </a:defRPr>
            </a:lvl1pPr>
          </a:lstStyle>
          <a:p>
            <a:r>
              <a:rPr lang="en-US" smtClean="0"/>
              <a:t>Click to edit Master title style</a:t>
            </a:r>
            <a:endParaRPr lang="en-US" dirty="0"/>
          </a:p>
        </p:txBody>
      </p:sp>
      <p:sp>
        <p:nvSpPr>
          <p:cNvPr id="4" name="Rectangle 3"/>
          <p:cNvSpPr>
            <a:spLocks noGrp="1" noChangeArrowheads="1"/>
          </p:cNvSpPr>
          <p:nvPr userDrawn="1"/>
        </p:nvSpPr>
        <p:spPr bwMode="auto">
          <a:xfrm>
            <a:off x="541020" y="1749038"/>
            <a:ext cx="77724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dirty="0" smtClean="0"/>
              <a:t>Thank You</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a:xfrm>
            <a:off x="212898" y="62344"/>
            <a:ext cx="8664771" cy="779320"/>
          </a:xfrm>
        </p:spPr>
        <p:txBody>
          <a:bodyPr/>
          <a:lstStyle/>
          <a:p>
            <a:r>
              <a:rPr lang="en-US" smtClean="0"/>
              <a:t>Click to edit Master title style</a:t>
            </a:r>
            <a:endParaRPr lang="en-US"/>
          </a:p>
        </p:txBody>
      </p:sp>
      <p:sp>
        <p:nvSpPr>
          <p:cNvPr id="3" name="Content Placeholder 2"/>
          <p:cNvSpPr>
            <a:spLocks noGrp="1"/>
          </p:cNvSpPr>
          <p:nvPr>
            <p:ph idx="1"/>
          </p:nvPr>
        </p:nvSpPr>
        <p:spPr>
          <a:xfrm>
            <a:off x="212446" y="1095375"/>
            <a:ext cx="8674101" cy="4641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smtClean="0"/>
              <a:pPr>
                <a:defRPr/>
              </a:pPr>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17668" y="1133474"/>
            <a:ext cx="8668880" cy="368385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smtClean="0"/>
              <a:pPr>
                <a:defRPr/>
              </a:pPr>
              <a:t>‹#›</a:t>
            </a:fld>
            <a:endParaRPr lang="en-US" dirty="0"/>
          </a:p>
        </p:txBody>
      </p:sp>
      <p:sp>
        <p:nvSpPr>
          <p:cNvPr id="9"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7667" y="1104900"/>
            <a:ext cx="4176779" cy="4762499"/>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2638" y="1104900"/>
            <a:ext cx="4293912" cy="4762499"/>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pPr>
                <a:defRPr/>
              </a:pPr>
              <a:t>‹#›</a:t>
            </a:fld>
            <a:endParaRPr lang="en-US" dirty="0"/>
          </a:p>
        </p:txBody>
      </p:sp>
      <p:sp>
        <p:nvSpPr>
          <p:cNvPr id="4" name="Text Placeholder 2"/>
          <p:cNvSpPr>
            <a:spLocks noGrp="1"/>
          </p:cNvSpPr>
          <p:nvPr>
            <p:ph type="body" idx="1"/>
          </p:nvPr>
        </p:nvSpPr>
        <p:spPr>
          <a:xfrm>
            <a:off x="221941" y="1067627"/>
            <a:ext cx="4225771" cy="762000"/>
          </a:xfrm>
          <a:noFill/>
          <a:ln w="12700" cap="sq" cmpd="sng" algn="ctr">
            <a:noFill/>
            <a:prstDash val="solid"/>
          </a:ln>
        </p:spPr>
        <p:txBody>
          <a:bodyPr lIns="91440" anchor="b" anchorCtr="0">
            <a:noAutofit/>
          </a:bodyPr>
          <a:lstStyle>
            <a:lvl1pPr marL="0" indent="0" algn="ctr">
              <a:buNone/>
              <a:defRPr sz="2400" b="1">
                <a:solidFill>
                  <a:srgbClr val="0070C0"/>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Text Placeholder 3"/>
          <p:cNvSpPr>
            <a:spLocks noGrp="1"/>
          </p:cNvSpPr>
          <p:nvPr>
            <p:ph type="body" sz="half" idx="3"/>
          </p:nvPr>
        </p:nvSpPr>
        <p:spPr>
          <a:xfrm>
            <a:off x="4648199" y="1067627"/>
            <a:ext cx="4264982" cy="762000"/>
          </a:xfrm>
          <a:noFill/>
          <a:ln w="12700" cap="sq" cmpd="sng" algn="ctr">
            <a:noFill/>
            <a:prstDash val="solid"/>
          </a:ln>
        </p:spPr>
        <p:txBody>
          <a:bodyPr lIns="91440" anchor="b" anchorCtr="0">
            <a:noAutofit/>
          </a:bodyPr>
          <a:lstStyle>
            <a:lvl1pPr marL="0" indent="0" algn="ctr">
              <a:buNone/>
              <a:defRPr sz="2400" b="1">
                <a:solidFill>
                  <a:srgbClr val="0070C0"/>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6" name="Content Placeholder 10"/>
          <p:cNvSpPr>
            <a:spLocks noGrp="1"/>
          </p:cNvSpPr>
          <p:nvPr>
            <p:ph sz="half" idx="2"/>
          </p:nvPr>
        </p:nvSpPr>
        <p:spPr>
          <a:xfrm>
            <a:off x="218982" y="2009775"/>
            <a:ext cx="4246485" cy="3964897"/>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Content Placeholder 12"/>
          <p:cNvSpPr>
            <a:spLocks noGrp="1"/>
          </p:cNvSpPr>
          <p:nvPr>
            <p:ph sz="half" idx="4"/>
          </p:nvPr>
        </p:nvSpPr>
        <p:spPr>
          <a:xfrm>
            <a:off x="4648200" y="2009775"/>
            <a:ext cx="4273858" cy="3964897"/>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104900"/>
            <a:ext cx="5311498" cy="4896404"/>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3064" y="1095609"/>
            <a:ext cx="3252449" cy="49145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6" name="Title 1"/>
          <p:cNvSpPr>
            <a:spLocks noGrp="1"/>
          </p:cNvSpPr>
          <p:nvPr>
            <p:ph type="title"/>
          </p:nvPr>
        </p:nvSpPr>
        <p:spPr>
          <a:xfrm>
            <a:off x="212898" y="70260"/>
            <a:ext cx="8664771" cy="761013"/>
          </a:xfrm>
        </p:spPr>
        <p:txBody>
          <a:bodyPr/>
          <a:lstStyle/>
          <a:p>
            <a:r>
              <a:rPr lang="en-US" smtClean="0"/>
              <a:t>Click to edit Master title style</a:t>
            </a:r>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pPr>
                <a:defRPr/>
              </a:pPr>
              <a:t>‹#›</a:t>
            </a:fld>
            <a:endParaRPr lang="en-US" dirty="0"/>
          </a:p>
        </p:txBody>
      </p:sp>
      <p:sp>
        <p:nvSpPr>
          <p:cNvPr id="4" name="Title 1"/>
          <p:cNvSpPr>
            <a:spLocks noGrp="1"/>
          </p:cNvSpPr>
          <p:nvPr>
            <p:ph type="title"/>
          </p:nvPr>
        </p:nvSpPr>
        <p:spPr>
          <a:xfrm>
            <a:off x="212898" y="82384"/>
            <a:ext cx="8664771" cy="759279"/>
          </a:xfrm>
        </p:spPr>
        <p:txBody>
          <a:bodyPr/>
          <a:lstStyle/>
          <a:p>
            <a:r>
              <a:rPr lang="en-US" smtClean="0"/>
              <a:t>Click to edit Master title style</a:t>
            </a:r>
            <a:endParaRPr lang="en-US"/>
          </a:p>
        </p:txBody>
      </p:sp>
      <p:sp>
        <p:nvSpPr>
          <p:cNvPr id="5" name="Content Placeholder 2"/>
          <p:cNvSpPr>
            <a:spLocks noGrp="1"/>
          </p:cNvSpPr>
          <p:nvPr>
            <p:ph sz="half" idx="1"/>
          </p:nvPr>
        </p:nvSpPr>
        <p:spPr>
          <a:xfrm>
            <a:off x="217667" y="1095343"/>
            <a:ext cx="4176779" cy="4772057"/>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1"/>
          </p:nvPr>
        </p:nvSpPr>
        <p:spPr>
          <a:xfrm>
            <a:off x="4518025" y="1123949"/>
            <a:ext cx="4359275" cy="4770439"/>
          </a:xfrm>
        </p:spPr>
        <p:txBody>
          <a:bodyPr/>
          <a:lstStyle/>
          <a:p>
            <a:r>
              <a:rPr lang="en-US" smtClean="0"/>
              <a:t>Click icon to add picture</a:t>
            </a:r>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6" name="Picture Placeholder 2"/>
          <p:cNvSpPr>
            <a:spLocks noGrp="1"/>
          </p:cNvSpPr>
          <p:nvPr>
            <p:ph type="pic" idx="1"/>
          </p:nvPr>
        </p:nvSpPr>
        <p:spPr>
          <a:xfrm>
            <a:off x="221942" y="1076325"/>
            <a:ext cx="8664606" cy="37797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7" name="Title 1"/>
          <p:cNvSpPr>
            <a:spLocks noGrp="1"/>
          </p:cNvSpPr>
          <p:nvPr>
            <p:ph type="title"/>
          </p:nvPr>
        </p:nvSpPr>
        <p:spPr>
          <a:xfrm>
            <a:off x="212898" y="60736"/>
            <a:ext cx="8664771" cy="780927"/>
          </a:xfrm>
        </p:spPr>
        <p:txBody>
          <a:bodyPr/>
          <a:lstStyle/>
          <a:p>
            <a:r>
              <a:rPr lang="en-US" smtClean="0"/>
              <a:t>Click to edit Master title style</a:t>
            </a:r>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5038725"/>
            <a:ext cx="8664605" cy="99809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pPr>
                <a:defRPr/>
              </a:pPr>
              <a:t>‹#›</a:t>
            </a:fld>
            <a:endParaRPr lang="en-US" dirty="0"/>
          </a:p>
        </p:txBody>
      </p:sp>
      <p:sp>
        <p:nvSpPr>
          <p:cNvPr id="7" name="Title 1"/>
          <p:cNvSpPr>
            <a:spLocks noGrp="1"/>
          </p:cNvSpPr>
          <p:nvPr>
            <p:ph type="title"/>
          </p:nvPr>
        </p:nvSpPr>
        <p:spPr>
          <a:xfrm>
            <a:off x="212898" y="71127"/>
            <a:ext cx="8664771" cy="770537"/>
          </a:xfrm>
        </p:spPr>
        <p:txBody>
          <a:bodyPr/>
          <a:lstStyle/>
          <a:p>
            <a:r>
              <a:rPr lang="en-US" smtClean="0"/>
              <a:t>Click to edit Master title style</a:t>
            </a:r>
            <a:endParaRPr lang="en-US"/>
          </a:p>
        </p:txBody>
      </p:sp>
      <p:sp>
        <p:nvSpPr>
          <p:cNvPr id="8" name="Picture Placeholder 2"/>
          <p:cNvSpPr>
            <a:spLocks noGrp="1"/>
          </p:cNvSpPr>
          <p:nvPr>
            <p:ph type="pic" idx="1"/>
          </p:nvPr>
        </p:nvSpPr>
        <p:spPr>
          <a:xfrm>
            <a:off x="221942" y="1066800"/>
            <a:ext cx="8664606" cy="37892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xfrm>
            <a:off x="212898" y="47747"/>
            <a:ext cx="8664771" cy="793917"/>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98307" name="Rectangle 3"/>
          <p:cNvSpPr>
            <a:spLocks noGrp="1" noChangeArrowheads="1"/>
          </p:cNvSpPr>
          <p:nvPr>
            <p:ph type="body" idx="1"/>
          </p:nvPr>
        </p:nvSpPr>
        <p:spPr bwMode="auto">
          <a:xfrm>
            <a:off x="212446" y="1085849"/>
            <a:ext cx="8674101" cy="465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8308" name="Rectangle 4"/>
          <p:cNvSpPr>
            <a:spLocks noGrp="1" noChangeArrowheads="1"/>
          </p:cNvSpPr>
          <p:nvPr>
            <p:ph type="sldNum" sz="quarter" idx="4"/>
          </p:nvPr>
        </p:nvSpPr>
        <p:spPr bwMode="auto">
          <a:xfrm>
            <a:off x="146644" y="6588125"/>
            <a:ext cx="698500" cy="282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lvl1pPr>
          </a:lstStyle>
          <a:p>
            <a:pPr>
              <a:defRPr/>
            </a:pPr>
            <a:fld id="{29BD3633-7A79-4899-981C-57CF7336BC8A}"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3200" b="1">
          <a:solidFill>
            <a:srgbClr val="003399"/>
          </a:solidFill>
          <a:latin typeface="Arial" charset="0"/>
        </a:defRPr>
      </a:lvl2pPr>
      <a:lvl3pPr algn="l" rtl="0" eaLnBrk="1" fontAlgn="base" hangingPunct="1">
        <a:spcBef>
          <a:spcPct val="0"/>
        </a:spcBef>
        <a:spcAft>
          <a:spcPct val="0"/>
        </a:spcAft>
        <a:defRPr sz="3200" b="1">
          <a:solidFill>
            <a:srgbClr val="003399"/>
          </a:solidFill>
          <a:latin typeface="Arial" charset="0"/>
        </a:defRPr>
      </a:lvl3pPr>
      <a:lvl4pPr algn="l" rtl="0" eaLnBrk="1" fontAlgn="base" hangingPunct="1">
        <a:spcBef>
          <a:spcPct val="0"/>
        </a:spcBef>
        <a:spcAft>
          <a:spcPct val="0"/>
        </a:spcAft>
        <a:defRPr sz="3200" b="1">
          <a:solidFill>
            <a:srgbClr val="003399"/>
          </a:solidFill>
          <a:latin typeface="Arial" charset="0"/>
        </a:defRPr>
      </a:lvl4pPr>
      <a:lvl5pPr algn="l" rtl="0" eaLnBrk="1" fontAlgn="base" hangingPunct="1">
        <a:spcBef>
          <a:spcPct val="0"/>
        </a:spcBef>
        <a:spcAft>
          <a:spcPct val="0"/>
        </a:spcAft>
        <a:defRPr sz="3200" b="1">
          <a:solidFill>
            <a:srgbClr val="003399"/>
          </a:solidFill>
          <a:latin typeface="Arial" charset="0"/>
        </a:defRPr>
      </a:lvl5pPr>
      <a:lvl6pPr marL="457200" algn="l" rtl="0" eaLnBrk="1" fontAlgn="base" hangingPunct="1">
        <a:spcBef>
          <a:spcPct val="0"/>
        </a:spcBef>
        <a:spcAft>
          <a:spcPct val="0"/>
        </a:spcAft>
        <a:defRPr sz="3200" b="1">
          <a:solidFill>
            <a:srgbClr val="003399"/>
          </a:solidFill>
          <a:latin typeface="Arial" charset="0"/>
        </a:defRPr>
      </a:lvl6pPr>
      <a:lvl7pPr marL="914400" algn="l" rtl="0" eaLnBrk="1" fontAlgn="base" hangingPunct="1">
        <a:spcBef>
          <a:spcPct val="0"/>
        </a:spcBef>
        <a:spcAft>
          <a:spcPct val="0"/>
        </a:spcAft>
        <a:defRPr sz="3200" b="1">
          <a:solidFill>
            <a:srgbClr val="003399"/>
          </a:solidFill>
          <a:latin typeface="Arial" charset="0"/>
        </a:defRPr>
      </a:lvl7pPr>
      <a:lvl8pPr marL="1371600" algn="l" rtl="0" eaLnBrk="1" fontAlgn="base" hangingPunct="1">
        <a:spcBef>
          <a:spcPct val="0"/>
        </a:spcBef>
        <a:spcAft>
          <a:spcPct val="0"/>
        </a:spcAft>
        <a:defRPr sz="3200" b="1">
          <a:solidFill>
            <a:srgbClr val="003399"/>
          </a:solidFill>
          <a:latin typeface="Arial" charset="0"/>
        </a:defRPr>
      </a:lvl8pPr>
      <a:lvl9pPr marL="1828800" algn="l" rtl="0" eaLnBrk="1" fontAlgn="base" hangingPunct="1">
        <a:spcBef>
          <a:spcPct val="0"/>
        </a:spcBef>
        <a:spcAft>
          <a:spcPct val="0"/>
        </a:spcAft>
        <a:defRPr sz="3200" b="1">
          <a:solidFill>
            <a:srgbClr val="003399"/>
          </a:solidFill>
          <a:latin typeface="Arial" charset="0"/>
        </a:defRPr>
      </a:lvl9pPr>
    </p:titleStyle>
    <p:bodyStyle>
      <a:lvl1pPr marL="342900" indent="-342900" algn="l" rtl="0" eaLnBrk="1" fontAlgn="base" hangingPunct="1">
        <a:spcBef>
          <a:spcPct val="20000"/>
        </a:spcBef>
        <a:spcAft>
          <a:spcPct val="0"/>
        </a:spcAft>
        <a:buClr>
          <a:srgbClr val="003399"/>
        </a:buClr>
        <a:buSzPct val="75000"/>
        <a:buFont typeface="Wingdings" pitchFamily="2" charset="2"/>
        <a:buChar char="n"/>
        <a:defRPr sz="2400" b="1">
          <a:solidFill>
            <a:schemeClr val="tx1"/>
          </a:solidFill>
          <a:latin typeface="+mn-lt"/>
          <a:ea typeface="+mn-ea"/>
          <a:cs typeface="+mn-cs"/>
        </a:defRPr>
      </a:lvl1pPr>
      <a:lvl2pPr marL="742950" indent="-285750" algn="l" rtl="0" eaLnBrk="1" fontAlgn="base" hangingPunct="1">
        <a:lnSpc>
          <a:spcPts val="2000"/>
        </a:lnSpc>
        <a:spcBef>
          <a:spcPct val="20000"/>
        </a:spcBef>
        <a:spcAft>
          <a:spcPct val="0"/>
        </a:spcAft>
        <a:buClr>
          <a:srgbClr val="003399"/>
        </a:buClr>
        <a:buSzPct val="90000"/>
        <a:buFont typeface="Symbol" pitchFamily="18" charset="2"/>
        <a:buChar char="-"/>
        <a:defRPr sz="1800">
          <a:solidFill>
            <a:schemeClr val="tx1"/>
          </a:solidFill>
          <a:latin typeface="+mn-lt"/>
        </a:defRPr>
      </a:lvl2pPr>
      <a:lvl3pPr marL="1143000" indent="-228600" algn="l" rtl="0" eaLnBrk="1" fontAlgn="base" hangingPunct="1">
        <a:spcBef>
          <a:spcPct val="20000"/>
        </a:spcBef>
        <a:spcAft>
          <a:spcPct val="0"/>
        </a:spcAft>
        <a:buClr>
          <a:srgbClr val="003399"/>
        </a:buClr>
        <a:buSzPct val="90000"/>
        <a:buFont typeface="Wingdings" pitchFamily="2" charset="2"/>
        <a:buChar char="l"/>
        <a:defRPr sz="1600">
          <a:solidFill>
            <a:schemeClr val="tx1"/>
          </a:solidFill>
          <a:latin typeface="+mn-lt"/>
        </a:defRPr>
      </a:lvl3pPr>
      <a:lvl4pPr marL="1600200" indent="-228600" algn="l" rtl="0" eaLnBrk="1" fontAlgn="base" hangingPunct="1">
        <a:spcBef>
          <a:spcPct val="20000"/>
        </a:spcBef>
        <a:spcAft>
          <a:spcPct val="0"/>
        </a:spcAft>
        <a:buClr>
          <a:srgbClr val="003399"/>
        </a:buClr>
        <a:buSzPct val="90000"/>
        <a:buFont typeface="Symbol" pitchFamily="18" charset="2"/>
        <a:buChar char="-"/>
        <a:defRPr sz="1400">
          <a:solidFill>
            <a:schemeClr val="tx1"/>
          </a:solidFill>
          <a:latin typeface="+mn-lt"/>
        </a:defRPr>
      </a:lvl4pPr>
      <a:lvl5pPr marL="2057400" indent="-228600" algn="l" rtl="0" eaLnBrk="1" fontAlgn="base" hangingPunct="1">
        <a:spcBef>
          <a:spcPct val="20000"/>
        </a:spcBef>
        <a:spcAft>
          <a:spcPct val="0"/>
        </a:spcAft>
        <a:buClr>
          <a:srgbClr val="003399"/>
        </a:buClr>
        <a:buSzPct val="90000"/>
        <a:buFont typeface="Symbol" pitchFamily="18" charset="2"/>
        <a:buChar char="-"/>
        <a:defRPr sz="1400">
          <a:solidFill>
            <a:schemeClr val="tx1"/>
          </a:solidFill>
          <a:latin typeface="+mn-lt"/>
        </a:defRPr>
      </a:lvl5pPr>
      <a:lvl6pPr marL="25146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3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 Id="rId5" Type="http://schemas.openxmlformats.org/officeDocument/2006/relationships/chart" Target="../charts/chart24.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xml"/><Relationship Id="rId5" Type="http://schemas.openxmlformats.org/officeDocument/2006/relationships/chart" Target="../charts/chart28.xml"/><Relationship Id="rId4" Type="http://schemas.openxmlformats.org/officeDocument/2006/relationships/chart" Target="../charts/chart27.xml"/></Relationships>
</file>

<file path=ppt/slides/_rels/slide4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 Id="rId5" Type="http://schemas.openxmlformats.org/officeDocument/2006/relationships/chart" Target="../charts/chart32.xml"/><Relationship Id="rId4" Type="http://schemas.openxmlformats.org/officeDocument/2006/relationships/chart" Target="../charts/chart31.xml"/></Relationships>
</file>

<file path=ppt/slides/_rels/slide43.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xml"/><Relationship Id="rId5" Type="http://schemas.openxmlformats.org/officeDocument/2006/relationships/chart" Target="../charts/chart36.xml"/><Relationship Id="rId4" Type="http://schemas.openxmlformats.org/officeDocument/2006/relationships/chart" Target="../charts/chart35.xml"/></Relationships>
</file>

<file path=ppt/slides/_rels/slide44.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2.xml"/><Relationship Id="rId5" Type="http://schemas.openxmlformats.org/officeDocument/2006/relationships/chart" Target="../charts/chart40.xml"/><Relationship Id="rId4" Type="http://schemas.openxmlformats.org/officeDocument/2006/relationships/chart" Target="../charts/chart39.xml"/></Relationships>
</file>

<file path=ppt/slides/_rels/slide4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46.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 Id="rId5" Type="http://schemas.openxmlformats.org/officeDocument/2006/relationships/chart" Target="../charts/chart48.xml"/><Relationship Id="rId4" Type="http://schemas.openxmlformats.org/officeDocument/2006/relationships/chart" Target="../charts/chart47.xml"/></Relationships>
</file>

<file path=ppt/slides/_rels/slide47.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2.xml"/><Relationship Id="rId5" Type="http://schemas.openxmlformats.org/officeDocument/2006/relationships/chart" Target="../charts/chart52.xml"/><Relationship Id="rId4" Type="http://schemas.openxmlformats.org/officeDocument/2006/relationships/chart" Target="../charts/chart51.xml"/></Relationships>
</file>

<file path=ppt/slides/_rels/slide4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2.xml"/><Relationship Id="rId5" Type="http://schemas.openxmlformats.org/officeDocument/2006/relationships/chart" Target="../charts/chart56.xml"/><Relationship Id="rId4" Type="http://schemas.openxmlformats.org/officeDocument/2006/relationships/chart" Target="../charts/chart55.xml"/></Relationships>
</file>

<file path=ppt/slides/_rels/slide49.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2.xml"/><Relationship Id="rId5" Type="http://schemas.openxmlformats.org/officeDocument/2006/relationships/chart" Target="../charts/chart60.xml"/><Relationship Id="rId4" Type="http://schemas.openxmlformats.org/officeDocument/2006/relationships/chart" Target="../charts/char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Linux Based Data </a:t>
            </a:r>
            <a:r>
              <a:rPr lang="en-US" dirty="0" smtClean="0"/>
              <a:t>Mover Example</a:t>
            </a:r>
            <a:endParaRPr lang="en-US" dirty="0"/>
          </a:p>
        </p:txBody>
      </p:sp>
      <p:sp>
        <p:nvSpPr>
          <p:cNvPr id="3" name="Subtitle 2"/>
          <p:cNvSpPr>
            <a:spLocks noGrp="1"/>
          </p:cNvSpPr>
          <p:nvPr>
            <p:ph type="subTitle" idx="1"/>
          </p:nvPr>
        </p:nvSpPr>
        <p:spPr/>
        <p:txBody>
          <a:bodyPr/>
          <a:lstStyle/>
          <a:p>
            <a:r>
              <a:rPr lang="en-US" dirty="0" smtClean="0"/>
              <a:t>July 2013</a:t>
            </a:r>
          </a:p>
          <a:p>
            <a:r>
              <a:rPr lang="en-US" dirty="0" smtClean="0"/>
              <a:t>Rod Frazer</a:t>
            </a:r>
            <a:endParaRPr lang="en-US" dirty="0"/>
          </a:p>
        </p:txBody>
      </p:sp>
    </p:spTree>
    <p:extLst>
      <p:ext uri="{BB962C8B-B14F-4D97-AF65-F5344CB8AC3E}">
        <p14:creationId xmlns:p14="http://schemas.microsoft.com/office/powerpoint/2010/main" val="3605774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smtClean="0"/>
              <a:t>Next we </a:t>
            </a:r>
            <a:r>
              <a:rPr lang="en-US" dirty="0" err="1" smtClean="0"/>
              <a:t>insmod</a:t>
            </a:r>
            <a:r>
              <a:rPr lang="en-US" dirty="0" smtClean="0"/>
              <a:t> a custom module, </a:t>
            </a:r>
            <a:r>
              <a:rPr lang="en-US" dirty="0" err="1" smtClean="0"/>
              <a:t>mymodule.ko</a:t>
            </a:r>
            <a:r>
              <a:rPr lang="en-US" dirty="0" smtClean="0"/>
              <a:t>, that gives us access to kernel memory so we can allocate a buffer to use for DMA testing.</a:t>
            </a:r>
          </a:p>
          <a:p>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10</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084183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err="1" smtClean="0"/>
              <a:t>mymodule.ko</a:t>
            </a:r>
            <a:r>
              <a:rPr lang="en-US" dirty="0" smtClean="0"/>
              <a:t> </a:t>
            </a:r>
            <a:r>
              <a:rPr lang="en-US" dirty="0" err="1" smtClean="0"/>
              <a:t>kmalloc</a:t>
            </a:r>
            <a:r>
              <a:rPr lang="en-US" dirty="0" smtClean="0"/>
              <a:t>()s a buffer for the DMA testing.</a:t>
            </a:r>
          </a:p>
          <a:p>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11</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cxnSp>
        <p:nvCxnSpPr>
          <p:cNvPr id="6" name="Elbow Connector 5"/>
          <p:cNvCxnSpPr>
            <a:stCxn id="19" idx="3"/>
            <a:endCxn id="20" idx="3"/>
          </p:cNvCxnSpPr>
          <p:nvPr/>
        </p:nvCxnSpPr>
        <p:spPr bwMode="auto">
          <a:xfrm flipV="1">
            <a:off x="8724900" y="4229100"/>
            <a:ext cx="12700" cy="398930"/>
          </a:xfrm>
          <a:prstGeom prst="bentConnector3">
            <a:avLst>
              <a:gd name="adj1" fmla="val 18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129628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smtClean="0"/>
              <a:t>Now we can run the main test application, </a:t>
            </a:r>
            <a:r>
              <a:rPr lang="en-US" dirty="0" err="1" smtClean="0"/>
              <a:t>myapp</a:t>
            </a:r>
            <a:r>
              <a:rPr lang="en-US" dirty="0" smtClean="0"/>
              <a:t>.</a:t>
            </a:r>
          </a:p>
          <a:p>
            <a:r>
              <a:rPr lang="en-US" dirty="0" err="1"/>
              <a:t>m</a:t>
            </a:r>
            <a:r>
              <a:rPr lang="en-US" dirty="0" err="1" smtClean="0"/>
              <a:t>yapp</a:t>
            </a:r>
            <a:r>
              <a:rPr lang="en-US" dirty="0" smtClean="0"/>
              <a:t> gets allocated on core 0 by the kernel since </a:t>
            </a:r>
            <a:r>
              <a:rPr lang="en-US" dirty="0" err="1" smtClean="0"/>
              <a:t>cpu</a:t>
            </a:r>
            <a:r>
              <a:rPr lang="en-US" dirty="0" smtClean="0"/>
              <a:t> 1 has been isolated.</a:t>
            </a:r>
          </a:p>
          <a:p>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12</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098224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err="1" smtClean="0"/>
              <a:t>myapp</a:t>
            </a:r>
            <a:r>
              <a:rPr lang="en-US" dirty="0" smtClean="0"/>
              <a:t> has an allocation of memory for statistics collection during the sample acquisition run.</a:t>
            </a:r>
          </a:p>
          <a:p>
            <a:r>
              <a:rPr lang="en-US" dirty="0" smtClean="0"/>
              <a:t>These statistics buffers will be shared by the main </a:t>
            </a:r>
            <a:r>
              <a:rPr lang="en-US" dirty="0" err="1" smtClean="0"/>
              <a:t>myapp</a:t>
            </a:r>
            <a:r>
              <a:rPr lang="en-US" dirty="0" smtClean="0"/>
              <a:t> thread and the performance test thread that is ultimately started thru </a:t>
            </a:r>
            <a:r>
              <a:rPr lang="en-US" dirty="0" err="1" smtClean="0"/>
              <a:t>pthread_mutexes</a:t>
            </a:r>
            <a:r>
              <a:rPr lang="en-US" dirty="0" smtClean="0"/>
              <a:t> for synchronization.</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13</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10253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err="1"/>
              <a:t>m</a:t>
            </a:r>
            <a:r>
              <a:rPr lang="en-US" dirty="0" err="1" smtClean="0"/>
              <a:t>yapp</a:t>
            </a:r>
            <a:r>
              <a:rPr lang="en-US" dirty="0" smtClean="0"/>
              <a:t> maps </a:t>
            </a:r>
            <a:r>
              <a:rPr lang="en-US" dirty="0" err="1" smtClean="0"/>
              <a:t>test_buffer</a:t>
            </a:r>
            <a:r>
              <a:rPr lang="en-US" dirty="0" smtClean="0"/>
              <a:t> </a:t>
            </a:r>
            <a:r>
              <a:rPr lang="en-US" dirty="0" smtClean="0"/>
              <a:t>with </a:t>
            </a:r>
            <a:r>
              <a:rPr lang="en-US" dirty="0" err="1" smtClean="0"/>
              <a:t>mmap</a:t>
            </a:r>
            <a:r>
              <a:rPr lang="en-US" dirty="0" smtClean="0"/>
              <a:t>() creating a non-cacheable user space mapping into the buffer.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14</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545999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92500" lnSpcReduction="10000"/>
          </a:bodyPr>
          <a:lstStyle/>
          <a:p>
            <a:r>
              <a:rPr lang="en-US" dirty="0" err="1"/>
              <a:t>m</a:t>
            </a:r>
            <a:r>
              <a:rPr lang="en-US" dirty="0" err="1" smtClean="0"/>
              <a:t>yapp</a:t>
            </a:r>
            <a:r>
              <a:rPr lang="en-US" dirty="0" smtClean="0"/>
              <a:t> then maps </a:t>
            </a:r>
            <a:r>
              <a:rPr lang="en-US" dirty="0" err="1" smtClean="0"/>
              <a:t>test_buffer</a:t>
            </a:r>
            <a:r>
              <a:rPr lang="en-US" dirty="0" smtClean="0"/>
              <a:t> </a:t>
            </a:r>
            <a:r>
              <a:rPr lang="en-US" dirty="0" smtClean="0"/>
              <a:t>with </a:t>
            </a:r>
            <a:r>
              <a:rPr lang="en-US" dirty="0" err="1" smtClean="0"/>
              <a:t>mmap</a:t>
            </a:r>
            <a:r>
              <a:rPr lang="en-US" dirty="0" smtClean="0"/>
              <a:t>() creating a cacheable user space mapping into the buffer.</a:t>
            </a:r>
          </a:p>
          <a:p>
            <a:r>
              <a:rPr lang="en-US" dirty="0" smtClean="0"/>
              <a:t>By having a cacheable and non-cacheable mapping into </a:t>
            </a:r>
            <a:r>
              <a:rPr lang="en-US" dirty="0" err="1" smtClean="0"/>
              <a:t>test_buffer</a:t>
            </a:r>
            <a:r>
              <a:rPr lang="en-US" dirty="0" smtClean="0"/>
              <a:t>, </a:t>
            </a:r>
            <a:r>
              <a:rPr lang="en-US" dirty="0" err="1" smtClean="0"/>
              <a:t>myapp</a:t>
            </a:r>
            <a:r>
              <a:rPr lang="en-US" dirty="0" smtClean="0"/>
              <a:t> can verify that the cache subsystem is operating as expected and ultimately the coherent DMA operations are also operating as expected.</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15</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22432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err="1"/>
              <a:t>m</a:t>
            </a:r>
            <a:r>
              <a:rPr lang="en-US" dirty="0" err="1" smtClean="0"/>
              <a:t>yapp</a:t>
            </a:r>
            <a:r>
              <a:rPr lang="en-US" dirty="0" smtClean="0"/>
              <a:t> then maps the HPS peripheral space into user space so it can access the HPS peripherals and the FPGA custom DMA hardware thru the LWH2F bridge.</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16</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28" idx="3"/>
            <a:endCxn id="30" idx="3"/>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a:stCxn id="30" idx="1"/>
          </p:cNvCxnSpPr>
          <p:nvPr/>
        </p:nvCxnSpPr>
        <p:spPr bwMode="auto">
          <a:xfrm flipH="1">
            <a:off x="6307641" y="1143000"/>
            <a:ext cx="1121859" cy="400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965608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70000" lnSpcReduction="20000"/>
          </a:bodyPr>
          <a:lstStyle/>
          <a:p>
            <a:r>
              <a:rPr lang="en-US" dirty="0" smtClean="0"/>
              <a:t>At this point, </a:t>
            </a:r>
            <a:r>
              <a:rPr lang="en-US" dirty="0" err="1" smtClean="0"/>
              <a:t>myapp</a:t>
            </a:r>
            <a:r>
              <a:rPr lang="en-US" dirty="0" smtClean="0"/>
              <a:t> has configured the system to support the requirements of the performance testing.</a:t>
            </a:r>
          </a:p>
          <a:p>
            <a:r>
              <a:rPr lang="en-US" dirty="0" err="1" smtClean="0"/>
              <a:t>myapp</a:t>
            </a:r>
            <a:r>
              <a:rPr lang="en-US" dirty="0" smtClean="0"/>
              <a:t> verifies that all the hardware appears to be functioning properly</a:t>
            </a:r>
          </a:p>
          <a:p>
            <a:r>
              <a:rPr lang="en-US" dirty="0"/>
              <a:t>I</a:t>
            </a:r>
            <a:r>
              <a:rPr lang="en-US" dirty="0" smtClean="0"/>
              <a:t>t tests the global timer that is used for measuring the performance statistics</a:t>
            </a:r>
          </a:p>
          <a:p>
            <a:r>
              <a:rPr lang="en-US" dirty="0" smtClean="0"/>
              <a:t>It tests the cache environment to make sure that it appears to be functioning as required.</a:t>
            </a:r>
          </a:p>
          <a:p>
            <a:r>
              <a:rPr lang="en-US" dirty="0" smtClean="0"/>
              <a:t>It tests the FPGA custom DMA operation to make sure that it can perform coherent transfers thru the ACP port.</a:t>
            </a:r>
          </a:p>
          <a:p>
            <a:r>
              <a:rPr lang="en-US" dirty="0" smtClean="0"/>
              <a:t>If all the hardware appears to be operational, then </a:t>
            </a:r>
            <a:r>
              <a:rPr lang="en-US" dirty="0" err="1" smtClean="0"/>
              <a:t>myapp</a:t>
            </a:r>
            <a:r>
              <a:rPr lang="en-US" dirty="0" smtClean="0"/>
              <a:t> is ready to start the performance test thread.</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17</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28" idx="3"/>
            <a:endCxn id="30" idx="3"/>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118511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70000" lnSpcReduction="20000"/>
          </a:bodyPr>
          <a:lstStyle/>
          <a:p>
            <a:r>
              <a:rPr lang="en-US" dirty="0" err="1"/>
              <a:t>m</a:t>
            </a:r>
            <a:r>
              <a:rPr lang="en-US" dirty="0" err="1" smtClean="0"/>
              <a:t>yapp</a:t>
            </a:r>
            <a:r>
              <a:rPr lang="en-US" dirty="0" smtClean="0"/>
              <a:t> configures the performance test thread with affinity for core 1 and creates the </a:t>
            </a:r>
            <a:r>
              <a:rPr lang="en-US" dirty="0" err="1" smtClean="0"/>
              <a:t>pthread</a:t>
            </a:r>
            <a:r>
              <a:rPr lang="en-US" dirty="0" smtClean="0"/>
              <a:t>.</a:t>
            </a:r>
          </a:p>
          <a:p>
            <a:r>
              <a:rPr lang="en-US" dirty="0" smtClean="0"/>
              <a:t>The kernel maps the performance test thread to core 1 because of its affinity.</a:t>
            </a:r>
          </a:p>
          <a:p>
            <a:r>
              <a:rPr lang="en-US" dirty="0" smtClean="0"/>
              <a:t>At this point the performance test thread completely dominates the use of core 1, but it shares the core with the scheduler tasks that will interrupt it at the PIT interval, about 100 times per second.</a:t>
            </a:r>
          </a:p>
          <a:p>
            <a:r>
              <a:rPr lang="en-US" dirty="0" smtClean="0"/>
              <a:t>The scheduler may actually assign some low level kernel work to this core during these PIT interruptions, and this will  create a small amount of non-deterministic jitter as the performance test thread executes.</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18</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28" idx="3"/>
            <a:endCxn id="30" idx="3"/>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98918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85000" lnSpcReduction="20000"/>
          </a:bodyPr>
          <a:lstStyle/>
          <a:p>
            <a:r>
              <a:rPr lang="en-US" dirty="0" smtClean="0"/>
              <a:t>As the performance test thread initializes, it programs the FPGA custom DMA logic with descriptors that point the DMA to </a:t>
            </a:r>
            <a:r>
              <a:rPr lang="en-US" dirty="0" err="1" smtClean="0"/>
              <a:t>test_buffer</a:t>
            </a:r>
            <a:r>
              <a:rPr lang="en-US" dirty="0" smtClean="0"/>
              <a:t> </a:t>
            </a:r>
            <a:r>
              <a:rPr lang="en-US" dirty="0" smtClean="0"/>
              <a:t>as viewed thru the ACP port.</a:t>
            </a:r>
          </a:p>
          <a:p>
            <a:r>
              <a:rPr lang="en-US" dirty="0" smtClean="0"/>
              <a:t>There are 2 pairs of buffers that are partitioned in </a:t>
            </a:r>
            <a:r>
              <a:rPr lang="en-US" dirty="0" err="1" smtClean="0"/>
              <a:t>test_buffer</a:t>
            </a:r>
            <a:r>
              <a:rPr lang="en-US" dirty="0" smtClean="0"/>
              <a:t>, ping pong buffers that each contain an input and output buffer.</a:t>
            </a:r>
          </a:p>
          <a:p>
            <a:r>
              <a:rPr lang="en-US" dirty="0" smtClean="0"/>
              <a:t>Once these descriptors are configured in the DMA logic, the performance test thread can trigger </a:t>
            </a:r>
            <a:r>
              <a:rPr lang="en-US" dirty="0" smtClean="0"/>
              <a:t>each DMA </a:t>
            </a:r>
            <a:r>
              <a:rPr lang="en-US" dirty="0" smtClean="0"/>
              <a:t>buffer exchange with one write operation.</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19</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28" idx="3"/>
            <a:endCxn id="30" idx="3"/>
          </p:cNvCxnSpPr>
          <p:nvPr/>
        </p:nvCxnSpPr>
        <p:spPr bwMode="auto">
          <a:xfrm flipV="1">
            <a:off x="8686800" y="1143000"/>
            <a:ext cx="38100" cy="1714500"/>
          </a:xfrm>
          <a:prstGeom prst="bentConnector3">
            <a:avLst>
              <a:gd name="adj1" fmla="val 700000"/>
            </a:avLst>
          </a:prstGeom>
          <a:solidFill>
            <a:schemeClr val="accent1"/>
          </a:solidFill>
          <a:ln w="25400" cap="flat" cmpd="sng" algn="ctr">
            <a:solidFill>
              <a:srgbClr val="FF0000"/>
            </a:solidFill>
            <a:prstDash val="solid"/>
            <a:round/>
            <a:headEnd type="none" w="med" len="med"/>
            <a:tailEnd type="arrow"/>
          </a:ln>
          <a:effectLst/>
        </p:spPr>
      </p:cxn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Arrow Connector 5"/>
          <p:cNvCxnSpPr>
            <a:stCxn id="41" idx="3"/>
            <a:endCxn id="28" idx="1"/>
          </p:cNvCxnSpPr>
          <p:nvPr/>
        </p:nvCxnSpPr>
        <p:spPr bwMode="auto">
          <a:xfrm flipV="1">
            <a:off x="6574980" y="2857500"/>
            <a:ext cx="892620" cy="2286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2" name="Straight Arrow Connector 41"/>
          <p:cNvCxnSpPr>
            <a:stCxn id="30" idx="1"/>
            <a:endCxn id="39" idx="3"/>
          </p:cNvCxnSpPr>
          <p:nvPr/>
        </p:nvCxnSpPr>
        <p:spPr bwMode="auto">
          <a:xfrm flipH="1">
            <a:off x="6307641" y="1143000"/>
            <a:ext cx="1121859" cy="40005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3136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Hardware </a:t>
            </a:r>
            <a:r>
              <a:rPr lang="en-US" dirty="0" smtClean="0"/>
              <a:t>Design Overview</a:t>
            </a:r>
          </a:p>
          <a:p>
            <a:r>
              <a:rPr lang="en-US" dirty="0" smtClean="0"/>
              <a:t>Software Design Overview</a:t>
            </a:r>
          </a:p>
          <a:p>
            <a:r>
              <a:rPr lang="en-US" dirty="0" smtClean="0"/>
              <a:t>Performance Results</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a:t>
            </a:fld>
            <a:endParaRPr lang="en-US" dirty="0"/>
          </a:p>
        </p:txBody>
      </p:sp>
    </p:spTree>
    <p:extLst>
      <p:ext uri="{BB962C8B-B14F-4D97-AF65-F5344CB8AC3E}">
        <p14:creationId xmlns:p14="http://schemas.microsoft.com/office/powerpoint/2010/main" val="1412832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smtClean="0"/>
              <a:t>So at this point the performance thread </a:t>
            </a:r>
            <a:r>
              <a:rPr lang="en-US" dirty="0" smtClean="0"/>
              <a:t>clears th</a:t>
            </a:r>
            <a:r>
              <a:rPr lang="en-US" dirty="0" smtClean="0"/>
              <a:t>e last word of the input buffer so it can be used as a DMA completion flag and </a:t>
            </a:r>
            <a:r>
              <a:rPr lang="en-US" dirty="0" smtClean="0"/>
              <a:t>writes </a:t>
            </a:r>
            <a:r>
              <a:rPr lang="en-US" dirty="0" smtClean="0"/>
              <a:t>the trigger location in the DMA core to start the </a:t>
            </a:r>
            <a:r>
              <a:rPr lang="en-US" dirty="0" smtClean="0"/>
              <a:t>first buffer </a:t>
            </a:r>
            <a:r>
              <a:rPr lang="en-US" dirty="0" smtClean="0"/>
              <a:t>exchange.</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20</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28" idx="3"/>
            <a:endCxn id="30" idx="3"/>
          </p:cNvCxnSpPr>
          <p:nvPr/>
        </p:nvCxnSpPr>
        <p:spPr bwMode="auto">
          <a:xfrm flipV="1">
            <a:off x="8686800" y="1143000"/>
            <a:ext cx="38100" cy="1714500"/>
          </a:xfrm>
          <a:prstGeom prst="bentConnector3">
            <a:avLst>
              <a:gd name="adj1" fmla="val 700000"/>
            </a:avLst>
          </a:prstGeom>
          <a:solidFill>
            <a:schemeClr val="accent1"/>
          </a:solidFill>
          <a:ln w="25400" cap="flat" cmpd="sng" algn="ctr">
            <a:solidFill>
              <a:schemeClr val="tx1"/>
            </a:solidFill>
            <a:prstDash val="solid"/>
            <a:round/>
            <a:headEnd type="none" w="med" len="med"/>
            <a:tailEnd type="arrow"/>
          </a:ln>
          <a:effectLst/>
        </p:spPr>
      </p:cxn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Arrow Connector 5"/>
          <p:cNvCxnSpPr>
            <a:stCxn id="41" idx="3"/>
            <a:endCxn id="28" idx="1"/>
          </p:cNvCxnSpPr>
          <p:nvPr/>
        </p:nvCxnSpPr>
        <p:spPr bwMode="auto">
          <a:xfrm flipV="1">
            <a:off x="6574980" y="2857500"/>
            <a:ext cx="892620" cy="228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2" name="Straight Arrow Connector 41"/>
          <p:cNvCxnSpPr>
            <a:stCxn id="30" idx="1"/>
            <a:endCxn id="39" idx="3"/>
          </p:cNvCxnSpPr>
          <p:nvPr/>
        </p:nvCxnSpPr>
        <p:spPr bwMode="auto">
          <a:xfrm flipH="1">
            <a:off x="6307641" y="1143000"/>
            <a:ext cx="1121859" cy="40005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549220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3978553" cy="4641764"/>
          </a:xfrm>
        </p:spPr>
        <p:txBody>
          <a:bodyPr>
            <a:normAutofit fontScale="85000" lnSpcReduction="10000"/>
          </a:bodyPr>
          <a:lstStyle/>
          <a:p>
            <a:r>
              <a:rPr lang="en-US" dirty="0"/>
              <a:t>T</a:t>
            </a:r>
            <a:r>
              <a:rPr lang="en-US" dirty="0" smtClean="0"/>
              <a:t>he DMA logic attempts to read the output buffer thru the ACP port.</a:t>
            </a:r>
          </a:p>
          <a:p>
            <a:r>
              <a:rPr lang="en-US" dirty="0" smtClean="0"/>
              <a:t>The output buffer is allocated in </a:t>
            </a:r>
            <a:r>
              <a:rPr lang="en-US" dirty="0" err="1" smtClean="0"/>
              <a:t>test_buffer</a:t>
            </a:r>
            <a:r>
              <a:rPr lang="en-US" dirty="0" smtClean="0"/>
              <a:t>.</a:t>
            </a:r>
          </a:p>
          <a:p>
            <a:r>
              <a:rPr lang="en-US" dirty="0" smtClean="0"/>
              <a:t>What winds up happening is that the L2 cache has either already cached </a:t>
            </a:r>
            <a:r>
              <a:rPr lang="en-US" dirty="0" err="1" smtClean="0"/>
              <a:t>test_buffer</a:t>
            </a:r>
            <a:r>
              <a:rPr lang="en-US" dirty="0" smtClean="0"/>
              <a:t> </a:t>
            </a:r>
            <a:r>
              <a:rPr lang="en-US" dirty="0" smtClean="0"/>
              <a:t>data or it will as we are accessing it thru the ACP port.</a:t>
            </a:r>
          </a:p>
          <a:p>
            <a:r>
              <a:rPr lang="en-US" dirty="0" smtClean="0"/>
              <a:t>This cached version of </a:t>
            </a:r>
            <a:r>
              <a:rPr lang="en-US" dirty="0" err="1" smtClean="0"/>
              <a:t>test_buffer</a:t>
            </a:r>
            <a:r>
              <a:rPr lang="en-US" dirty="0" smtClean="0"/>
              <a:t> </a:t>
            </a:r>
            <a:r>
              <a:rPr lang="en-US" dirty="0" smtClean="0"/>
              <a:t>looks like the “</a:t>
            </a:r>
            <a:r>
              <a:rPr lang="en-US" dirty="0" err="1" smtClean="0"/>
              <a:t>ctb</a:t>
            </a:r>
            <a:r>
              <a:rPr lang="en-US" dirty="0" smtClean="0"/>
              <a:t>” cacheable </a:t>
            </a:r>
            <a:r>
              <a:rPr lang="en-US" dirty="0" err="1" smtClean="0"/>
              <a:t>test_buffer</a:t>
            </a:r>
            <a:r>
              <a:rPr lang="en-US" dirty="0" smtClean="0"/>
              <a:t> </a:t>
            </a:r>
            <a:r>
              <a:rPr lang="en-US" dirty="0" smtClean="0"/>
              <a:t>to the A9 cluster.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21</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36" idx="0"/>
            <a:endCxn id="39" idx="1"/>
          </p:cNvCxnSpPr>
          <p:nvPr/>
        </p:nvCxnSpPr>
        <p:spPr bwMode="auto">
          <a:xfrm rot="5400000" flipH="1" flipV="1">
            <a:off x="3612771" y="2379978"/>
            <a:ext cx="2418895" cy="745041"/>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Arrow Connector 5"/>
          <p:cNvCxnSpPr>
            <a:stCxn id="20" idx="1"/>
            <a:endCxn id="43" idx="3"/>
          </p:cNvCxnSpPr>
          <p:nvPr/>
        </p:nvCxnSpPr>
        <p:spPr bwMode="auto">
          <a:xfrm flipH="1">
            <a:off x="6553201" y="4229100"/>
            <a:ext cx="876299" cy="3048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5" name="Straight Arrow Connector 44"/>
          <p:cNvCxnSpPr>
            <a:stCxn id="43" idx="1"/>
            <a:endCxn id="36" idx="3"/>
          </p:cNvCxnSpPr>
          <p:nvPr/>
        </p:nvCxnSpPr>
        <p:spPr bwMode="auto">
          <a:xfrm flipH="1" flipV="1">
            <a:off x="4708396" y="4058543"/>
            <a:ext cx="1387604" cy="47535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8" name="Elbow Connector 47"/>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282701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3978553" cy="4641764"/>
          </a:xfrm>
        </p:spPr>
        <p:txBody>
          <a:bodyPr>
            <a:normAutofit fontScale="92500" lnSpcReduction="10000"/>
          </a:bodyPr>
          <a:lstStyle/>
          <a:p>
            <a:r>
              <a:rPr lang="en-US" dirty="0" smtClean="0"/>
              <a:t>After the DMA reads the output buffer it attempts to write the input buffer thru the ACP port.</a:t>
            </a:r>
          </a:p>
          <a:p>
            <a:r>
              <a:rPr lang="en-US" dirty="0" smtClean="0"/>
              <a:t>Again, what actually happens is the input buffer writes are allocated into the L2 cache.</a:t>
            </a:r>
          </a:p>
          <a:p>
            <a:r>
              <a:rPr lang="en-US" dirty="0" smtClean="0"/>
              <a:t>And again this cached version of </a:t>
            </a:r>
            <a:r>
              <a:rPr lang="en-US" dirty="0" err="1" smtClean="0"/>
              <a:t>test_buffer</a:t>
            </a:r>
            <a:r>
              <a:rPr lang="en-US" dirty="0" smtClean="0"/>
              <a:t> </a:t>
            </a:r>
            <a:r>
              <a:rPr lang="en-US" dirty="0" smtClean="0"/>
              <a:t>looks like the “</a:t>
            </a:r>
            <a:r>
              <a:rPr lang="en-US" dirty="0" err="1" smtClean="0"/>
              <a:t>ctb</a:t>
            </a:r>
            <a:r>
              <a:rPr lang="en-US" dirty="0" smtClean="0"/>
              <a:t>” cacheable </a:t>
            </a:r>
            <a:r>
              <a:rPr lang="en-US" dirty="0" err="1" smtClean="0"/>
              <a:t>test_buffer</a:t>
            </a:r>
            <a:r>
              <a:rPr lang="en-US" dirty="0" smtClean="0"/>
              <a:t> </a:t>
            </a:r>
            <a:r>
              <a:rPr lang="en-US" dirty="0" smtClean="0"/>
              <a:t>to the A9 cluster.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22</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cxnSp>
        <p:nvCxnSpPr>
          <p:cNvPr id="40" name="Elbow Connector 39"/>
          <p:cNvCxnSpPr>
            <a:stCxn id="39" idx="1"/>
            <a:endCxn id="36" idx="0"/>
          </p:cNvCxnSpPr>
          <p:nvPr/>
        </p:nvCxnSpPr>
        <p:spPr bwMode="auto">
          <a:xfrm rot="10800000" flipV="1">
            <a:off x="4449699" y="1543049"/>
            <a:ext cx="745041" cy="2418895"/>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5" name="Straight Arrow Connector 44"/>
          <p:cNvCxnSpPr>
            <a:stCxn id="36" idx="3"/>
            <a:endCxn id="43" idx="1"/>
          </p:cNvCxnSpPr>
          <p:nvPr/>
        </p:nvCxnSpPr>
        <p:spPr bwMode="auto">
          <a:xfrm>
            <a:off x="4708396" y="4058543"/>
            <a:ext cx="1387604" cy="47535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2" name="Elbow Connector 41"/>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501435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92500" lnSpcReduction="20000"/>
          </a:bodyPr>
          <a:lstStyle/>
          <a:p>
            <a:r>
              <a:rPr lang="en-US" dirty="0" smtClean="0"/>
              <a:t>While all of this DMA activity is going on, the performance test thread on core 1 is polling the input buffer to see if the last word of the buffer has changed to real data from the DMA.</a:t>
            </a:r>
          </a:p>
          <a:p>
            <a:r>
              <a:rPr lang="en-US" dirty="0" smtClean="0"/>
              <a:t>This polling activity pulls the “</a:t>
            </a:r>
            <a:r>
              <a:rPr lang="en-US" dirty="0" err="1" smtClean="0"/>
              <a:t>ctb</a:t>
            </a:r>
            <a:r>
              <a:rPr lang="en-US" dirty="0" smtClean="0"/>
              <a:t>” data into the L1 cache from the L2 cache.</a:t>
            </a:r>
          </a:p>
          <a:p>
            <a:r>
              <a:rPr lang="en-US" dirty="0" smtClean="0"/>
              <a:t>As the DMA activity continues thru the ACP port, the L1 copy of the data is kept coherent with the L2 copy by the SCU.</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23</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5" name="Straight Arrow Connector 44"/>
          <p:cNvCxnSpPr>
            <a:stCxn id="42" idx="0"/>
            <a:endCxn id="41" idx="2"/>
          </p:cNvCxnSpPr>
          <p:nvPr/>
        </p:nvCxnSpPr>
        <p:spPr bwMode="auto">
          <a:xfrm flipH="1" flipV="1">
            <a:off x="6223439" y="3276600"/>
            <a:ext cx="101162" cy="3810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2" name="Rectangle 41"/>
          <p:cNvSpPr/>
          <p:nvPr/>
        </p:nvSpPr>
        <p:spPr bwMode="auto">
          <a:xfrm>
            <a:off x="6096000" y="3657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4" name="Straight Arrow Connector 43"/>
          <p:cNvCxnSpPr>
            <a:stCxn id="43" idx="0"/>
            <a:endCxn id="42" idx="2"/>
          </p:cNvCxnSpPr>
          <p:nvPr/>
        </p:nvCxnSpPr>
        <p:spPr bwMode="auto">
          <a:xfrm flipV="1">
            <a:off x="6324601" y="3886200"/>
            <a:ext cx="0" cy="5334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6" name="Elbow Connector 45"/>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590710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fontScale="92500" lnSpcReduction="20000"/>
          </a:bodyPr>
          <a:lstStyle/>
          <a:p>
            <a:r>
              <a:rPr lang="en-US" dirty="0" smtClean="0"/>
              <a:t>Once the DMA completes writing the input buffer, the performance test thread </a:t>
            </a:r>
            <a:r>
              <a:rPr lang="en-US" dirty="0" smtClean="0"/>
              <a:t>does one of two things:</a:t>
            </a:r>
          </a:p>
          <a:p>
            <a:pPr lvl="1"/>
            <a:r>
              <a:rPr lang="en-US" dirty="0" err="1"/>
              <a:t>m</a:t>
            </a:r>
            <a:r>
              <a:rPr lang="en-US" dirty="0" err="1" smtClean="0"/>
              <a:t>emcpy</a:t>
            </a:r>
            <a:r>
              <a:rPr lang="en-US" dirty="0" smtClean="0"/>
              <a:t>() the input buffer to the output buffer, shown as “with work”</a:t>
            </a:r>
          </a:p>
          <a:p>
            <a:pPr lvl="1"/>
            <a:r>
              <a:rPr lang="en-US" dirty="0"/>
              <a:t>n</a:t>
            </a:r>
            <a:r>
              <a:rPr lang="en-US" dirty="0" smtClean="0"/>
              <a:t>othing, shown as “no work”</a:t>
            </a:r>
            <a:endParaRPr lang="en-US" dirty="0" smtClean="0"/>
          </a:p>
          <a:p>
            <a:r>
              <a:rPr lang="en-US" dirty="0" smtClean="0"/>
              <a:t>At this point if the </a:t>
            </a:r>
            <a:r>
              <a:rPr lang="en-US" dirty="0" err="1" smtClean="0"/>
              <a:t>memcpy</a:t>
            </a:r>
            <a:r>
              <a:rPr lang="en-US" dirty="0" smtClean="0"/>
              <a:t>() work was applied </a:t>
            </a:r>
            <a:r>
              <a:rPr lang="en-US" dirty="0" smtClean="0"/>
              <a:t>to the input buffer </a:t>
            </a:r>
            <a:r>
              <a:rPr lang="en-US" dirty="0" smtClean="0"/>
              <a:t>all </a:t>
            </a:r>
            <a:r>
              <a:rPr lang="en-US" dirty="0" smtClean="0"/>
              <a:t>of the input buffer and output buffer data has been cached in the L1 </a:t>
            </a:r>
            <a:r>
              <a:rPr lang="en-US" dirty="0" smtClean="0"/>
              <a:t>cache, otherwise these buffers primarily reside in the L2 cache.</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24</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5" name="Straight Arrow Connector 44"/>
          <p:cNvCxnSpPr>
            <a:stCxn id="42" idx="0"/>
            <a:endCxn id="41" idx="2"/>
          </p:cNvCxnSpPr>
          <p:nvPr/>
        </p:nvCxnSpPr>
        <p:spPr bwMode="auto">
          <a:xfrm flipH="1" flipV="1">
            <a:off x="6223439" y="3276600"/>
            <a:ext cx="101162" cy="381000"/>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sp>
        <p:nvSpPr>
          <p:cNvPr id="42" name="Rectangle 41"/>
          <p:cNvSpPr/>
          <p:nvPr/>
        </p:nvSpPr>
        <p:spPr bwMode="auto">
          <a:xfrm>
            <a:off x="6096000" y="3657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4" name="Straight Arrow Connector 43"/>
          <p:cNvCxnSpPr>
            <a:stCxn id="43" idx="0"/>
            <a:endCxn id="42" idx="2"/>
          </p:cNvCxnSpPr>
          <p:nvPr/>
        </p:nvCxnSpPr>
        <p:spPr bwMode="auto">
          <a:xfrm flipV="1">
            <a:off x="6324601" y="3886200"/>
            <a:ext cx="0" cy="5334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Elbow Connector 39"/>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08242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3978553" cy="4641764"/>
          </a:xfrm>
        </p:spPr>
        <p:txBody>
          <a:bodyPr>
            <a:normAutofit fontScale="77500" lnSpcReduction="20000"/>
          </a:bodyPr>
          <a:lstStyle/>
          <a:p>
            <a:r>
              <a:rPr lang="en-US" dirty="0" smtClean="0"/>
              <a:t>So now the performance test thread updates the statistics buffers and </a:t>
            </a:r>
            <a:r>
              <a:rPr lang="en-US" dirty="0" smtClean="0"/>
              <a:t>clears the last word of the input buffer so it can be reused as a </a:t>
            </a:r>
            <a:r>
              <a:rPr lang="en-US" dirty="0" smtClean="0"/>
              <a:t>DMA completion flag and it </a:t>
            </a:r>
            <a:r>
              <a:rPr lang="en-US" dirty="0" smtClean="0"/>
              <a:t>triggers </a:t>
            </a:r>
            <a:r>
              <a:rPr lang="en-US" dirty="0" smtClean="0"/>
              <a:t>the next buffer exchange to move the newly created output to the FPGA and bring in the next buffer of data to work on.</a:t>
            </a:r>
          </a:p>
          <a:p>
            <a:r>
              <a:rPr lang="en-US" dirty="0" smtClean="0"/>
              <a:t>The performance thread uses ping pong buffers so that while the DMA is occurring in the background for one pair of input and output buffers, the thread can work on the other pair of buffers.</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25</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sp>
        <p:nvSpPr>
          <p:cNvPr id="42" name="Rectangle 41"/>
          <p:cNvSpPr/>
          <p:nvPr/>
        </p:nvSpPr>
        <p:spPr bwMode="auto">
          <a:xfrm>
            <a:off x="6096000" y="3657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4" name="Straight Arrow Connector 43"/>
          <p:cNvCxnSpPr>
            <a:stCxn id="41" idx="3"/>
            <a:endCxn id="23" idx="1"/>
          </p:cNvCxnSpPr>
          <p:nvPr/>
        </p:nvCxnSpPr>
        <p:spPr bwMode="auto">
          <a:xfrm>
            <a:off x="6574980" y="3086100"/>
            <a:ext cx="892620" cy="6858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Elbow Connector 39"/>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5676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3978553" cy="4641764"/>
          </a:xfrm>
        </p:spPr>
        <p:txBody>
          <a:bodyPr>
            <a:normAutofit fontScale="70000" lnSpcReduction="20000"/>
          </a:bodyPr>
          <a:lstStyle/>
          <a:p>
            <a:r>
              <a:rPr lang="en-US" dirty="0" smtClean="0"/>
              <a:t>The main </a:t>
            </a:r>
            <a:r>
              <a:rPr lang="en-US" dirty="0" err="1" smtClean="0"/>
              <a:t>myapp</a:t>
            </a:r>
            <a:r>
              <a:rPr lang="en-US" dirty="0" smtClean="0"/>
              <a:t> thread will wait on the </a:t>
            </a:r>
            <a:r>
              <a:rPr lang="en-US" dirty="0" err="1" smtClean="0"/>
              <a:t>mutex</a:t>
            </a:r>
            <a:r>
              <a:rPr lang="en-US" dirty="0" smtClean="0"/>
              <a:t> that indicates that the next ping pong statistic buffer is ready to be </a:t>
            </a:r>
            <a:r>
              <a:rPr lang="en-US" dirty="0" smtClean="0"/>
              <a:t>processed </a:t>
            </a:r>
            <a:r>
              <a:rPr lang="en-US" dirty="0" smtClean="0"/>
              <a:t>while the performance test thread fills the next ping pong buffer with the newly collected statistics.</a:t>
            </a:r>
          </a:p>
          <a:p>
            <a:r>
              <a:rPr lang="en-US" dirty="0" smtClean="0"/>
              <a:t>The </a:t>
            </a:r>
            <a:r>
              <a:rPr lang="en-US" dirty="0" err="1" smtClean="0"/>
              <a:t>myapp</a:t>
            </a:r>
            <a:r>
              <a:rPr lang="en-US" dirty="0" smtClean="0"/>
              <a:t> thread accumulates the statistics into temporary files allocated in /</a:t>
            </a:r>
            <a:r>
              <a:rPr lang="en-US" dirty="0" err="1" smtClean="0"/>
              <a:t>mnt</a:t>
            </a:r>
            <a:r>
              <a:rPr lang="en-US" dirty="0" smtClean="0"/>
              <a:t>/ram.</a:t>
            </a:r>
          </a:p>
          <a:p>
            <a:r>
              <a:rPr lang="en-US" dirty="0" smtClean="0"/>
              <a:t>Once </a:t>
            </a:r>
            <a:r>
              <a:rPr lang="en-US" dirty="0" err="1" smtClean="0"/>
              <a:t>myapp</a:t>
            </a:r>
            <a:r>
              <a:rPr lang="en-US" dirty="0" smtClean="0"/>
              <a:t> has accumulated 32 million samples for a given run of the performance test thread, it stops the thread and processes all of the </a:t>
            </a:r>
            <a:r>
              <a:rPr lang="en-US" dirty="0" smtClean="0"/>
              <a:t>statistics </a:t>
            </a:r>
            <a:r>
              <a:rPr lang="en-US" dirty="0" smtClean="0"/>
              <a:t>and outputs the results for max, min and averages for the various events.</a:t>
            </a:r>
          </a:p>
          <a:p>
            <a:r>
              <a:rPr lang="en-US" dirty="0" err="1"/>
              <a:t>m</a:t>
            </a:r>
            <a:r>
              <a:rPr lang="en-US" dirty="0" err="1" smtClean="0"/>
              <a:t>yapp</a:t>
            </a:r>
            <a:r>
              <a:rPr lang="en-US" dirty="0" smtClean="0"/>
              <a:t> then launches the performance test thread with a new DMA size to measure.</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26</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7429500" y="4495800"/>
            <a:ext cx="1295400" cy="2644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mymodule.ko</a:t>
            </a:r>
            <a:endParaRPr kumimoji="0" lang="en-US" sz="12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7429500" y="41148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test_buffer</a:t>
            </a:r>
            <a:endParaRPr kumimoji="0" lang="en-US" sz="12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429500" y="2362200"/>
            <a:ext cx="1295400" cy="16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8039" y="30681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myapp</a:t>
            </a:r>
            <a:endParaRPr kumimoji="0" lang="en-US" sz="12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7467600" y="36576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stats</a:t>
            </a:r>
            <a:endParaRPr kumimoji="0" lang="en-US" sz="12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7467600" y="33528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nctb</a:t>
            </a:r>
            <a:endParaRPr kumimoji="0" lang="en-US" sz="1200" b="0" i="0" u="none" strike="noStrike" cap="none" normalizeH="0" baseline="0" dirty="0" smtClean="0">
              <a:ln>
                <a:noFill/>
              </a:ln>
              <a:solidFill>
                <a:schemeClr val="tx1"/>
              </a:solidFill>
              <a:effectLst/>
              <a:latin typeface="Arial" charset="0"/>
            </a:endParaRPr>
          </a:p>
        </p:txBody>
      </p:sp>
      <p:cxnSp>
        <p:nvCxnSpPr>
          <p:cNvPr id="25" name="Elbow Connector 24"/>
          <p:cNvCxnSpPr>
            <a:stCxn id="24" idx="3"/>
          </p:cNvCxnSpPr>
          <p:nvPr/>
        </p:nvCxnSpPr>
        <p:spPr bwMode="auto">
          <a:xfrm>
            <a:off x="8686800" y="3467100"/>
            <a:ext cx="38100" cy="762000"/>
          </a:xfrm>
          <a:prstGeom prst="bentConnector3">
            <a:avLst>
              <a:gd name="adj1" fmla="val 525000"/>
            </a:avLst>
          </a:prstGeom>
          <a:solidFill>
            <a:schemeClr val="accent1"/>
          </a:solidFill>
          <a:ln w="9525" cap="flat" cmpd="sng" algn="ctr">
            <a:solidFill>
              <a:schemeClr val="tx1"/>
            </a:solidFill>
            <a:prstDash val="solid"/>
            <a:round/>
            <a:headEnd type="none" w="med" len="med"/>
            <a:tailEnd type="arrow"/>
          </a:ln>
          <a:effectLst/>
        </p:spPr>
      </p:cxnSp>
      <p:sp>
        <p:nvSpPr>
          <p:cNvPr id="26" name="Rectangle 25"/>
          <p:cNvSpPr/>
          <p:nvPr/>
        </p:nvSpPr>
        <p:spPr bwMode="auto">
          <a:xfrm>
            <a:off x="7467600" y="30480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27" name="Elbow Connector 26"/>
          <p:cNvCxnSpPr>
            <a:stCxn id="26" idx="3"/>
          </p:cNvCxnSpPr>
          <p:nvPr/>
        </p:nvCxnSpPr>
        <p:spPr bwMode="auto">
          <a:xfrm>
            <a:off x="8686800" y="3162300"/>
            <a:ext cx="38100" cy="1066800"/>
          </a:xfrm>
          <a:prstGeom prst="bentConnector3">
            <a:avLst>
              <a:gd name="adj1" fmla="val 850000"/>
            </a:avLst>
          </a:prstGeom>
          <a:solidFill>
            <a:schemeClr val="accent1"/>
          </a:solidFill>
          <a:ln w="9525" cap="flat" cmpd="sng" algn="ctr">
            <a:solidFill>
              <a:schemeClr val="tx1"/>
            </a:solidFill>
            <a:prstDash val="solid"/>
            <a:round/>
            <a:headEnd type="none" w="med" len="med"/>
            <a:tailEnd type="arrow"/>
          </a:ln>
          <a:effectLst/>
        </p:spPr>
      </p:cxnSp>
      <p:sp>
        <p:nvSpPr>
          <p:cNvPr id="28" name="Rectangle 27"/>
          <p:cNvSpPr/>
          <p:nvPr/>
        </p:nvSpPr>
        <p:spPr bwMode="auto">
          <a:xfrm>
            <a:off x="7467600" y="2743200"/>
            <a:ext cx="12192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I/O </a:t>
            </a:r>
            <a:r>
              <a:rPr lang="en-US" sz="1200" dirty="0" err="1" smtClean="0">
                <a:latin typeface="Arial" charset="0"/>
              </a:rPr>
              <a:t>regs</a:t>
            </a: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7429500" y="1028700"/>
            <a:ext cx="1295400"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HPS peripherals</a:t>
            </a:r>
            <a:endParaRPr kumimoji="0" lang="en-US" sz="1200" b="0" i="0" u="none" strike="noStrike" cap="none" normalizeH="0" baseline="0" dirty="0" smtClean="0">
              <a:ln>
                <a:noFill/>
              </a:ln>
              <a:solidFill>
                <a:schemeClr val="tx1"/>
              </a:solidFill>
              <a:effectLst/>
              <a:latin typeface="Arial" charset="0"/>
            </a:endParaRPr>
          </a:p>
        </p:txBody>
      </p:sp>
      <p:sp>
        <p:nvSpPr>
          <p:cNvPr id="41" name="Rectangle 40"/>
          <p:cNvSpPr/>
          <p:nvPr/>
        </p:nvSpPr>
        <p:spPr bwMode="auto">
          <a:xfrm>
            <a:off x="5871898" y="2895600"/>
            <a:ext cx="70308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test</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thread</a:t>
            </a:r>
            <a:endParaRPr kumimoji="0" lang="en-US" sz="12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6096000" y="4419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sp>
        <p:nvSpPr>
          <p:cNvPr id="42" name="Rectangle 41"/>
          <p:cNvSpPr/>
          <p:nvPr/>
        </p:nvSpPr>
        <p:spPr bwMode="auto">
          <a:xfrm>
            <a:off x="6096000" y="3657600"/>
            <a:ext cx="457201"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ctb</a:t>
            </a:r>
            <a:endParaRPr kumimoji="0" lang="en-US" sz="1200" b="0" i="0" u="none" strike="noStrike" cap="none" normalizeH="0" baseline="0" dirty="0" smtClean="0">
              <a:ln>
                <a:noFill/>
              </a:ln>
              <a:solidFill>
                <a:schemeClr val="tx1"/>
              </a:solidFill>
              <a:effectLst/>
              <a:latin typeface="Arial" charset="0"/>
            </a:endParaRPr>
          </a:p>
        </p:txBody>
      </p:sp>
      <p:cxnSp>
        <p:nvCxnSpPr>
          <p:cNvPr id="44" name="Straight Arrow Connector 43"/>
          <p:cNvCxnSpPr>
            <a:stCxn id="23" idx="1"/>
            <a:endCxn id="22" idx="3"/>
          </p:cNvCxnSpPr>
          <p:nvPr/>
        </p:nvCxnSpPr>
        <p:spPr bwMode="auto">
          <a:xfrm flipH="1" flipV="1">
            <a:off x="5629843" y="3182470"/>
            <a:ext cx="1837757" cy="58943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Elbow Connector 39"/>
          <p:cNvCxnSpPr/>
          <p:nvPr/>
        </p:nvCxnSpPr>
        <p:spPr bwMode="auto">
          <a:xfrm flipV="1">
            <a:off x="8686800" y="1143000"/>
            <a:ext cx="38100" cy="1714500"/>
          </a:xfrm>
          <a:prstGeom prst="bentConnector3">
            <a:avLst>
              <a:gd name="adj1" fmla="val 70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423888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Running the tests…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588125"/>
            <a:ext cx="698500" cy="282575"/>
          </a:xfrm>
        </p:spPr>
        <p:txBody>
          <a:bodyPr/>
          <a:lstStyle/>
          <a:p>
            <a:pPr>
              <a:defRPr/>
            </a:pPr>
            <a:fld id="{29BD3633-7A79-4899-981C-57CF7336BC8A}" type="slidenum">
              <a:rPr lang="en-US" smtClean="0"/>
              <a:pPr>
                <a:defRPr/>
              </a:pPr>
              <a:t>27</a:t>
            </a:fld>
            <a:endParaRPr lang="en-US" dirty="0"/>
          </a:p>
        </p:txBody>
      </p:sp>
    </p:spTree>
    <p:extLst>
      <p:ext uri="{BB962C8B-B14F-4D97-AF65-F5344CB8AC3E}">
        <p14:creationId xmlns:p14="http://schemas.microsoft.com/office/powerpoint/2010/main" val="2872166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Operation </a:t>
            </a:r>
            <a:r>
              <a:rPr lang="en-US" dirty="0" smtClean="0"/>
              <a:t>Definitions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The following </a:t>
            </a:r>
            <a:r>
              <a:rPr lang="en-US" dirty="0" smtClean="0"/>
              <a:t>test result </a:t>
            </a:r>
            <a:r>
              <a:rPr lang="en-US" dirty="0" smtClean="0"/>
              <a:t>slides use these terms to describe the operating configuration that the tests are run with.</a:t>
            </a:r>
          </a:p>
          <a:p>
            <a:endParaRPr lang="en-US" dirty="0" smtClean="0"/>
          </a:p>
          <a:p>
            <a:r>
              <a:rPr lang="en-US" dirty="0" smtClean="0"/>
              <a:t>SMP</a:t>
            </a:r>
            <a:endParaRPr lang="en-US" dirty="0" smtClean="0"/>
          </a:p>
          <a:p>
            <a:pPr lvl="1"/>
            <a:r>
              <a:rPr lang="en-US" dirty="0" smtClean="0"/>
              <a:t>This system configuration is simply the typical default SMP operation of the </a:t>
            </a:r>
            <a:r>
              <a:rPr lang="en-US" dirty="0" err="1" smtClean="0"/>
              <a:t>SoC</a:t>
            </a:r>
            <a:r>
              <a:rPr lang="en-US" dirty="0" smtClean="0"/>
              <a:t> BSP booted normally.</a:t>
            </a:r>
          </a:p>
          <a:p>
            <a:r>
              <a:rPr lang="en-US" dirty="0" smtClean="0"/>
              <a:t>SMP – ISOLCPUS=1</a:t>
            </a:r>
          </a:p>
          <a:p>
            <a:pPr lvl="1"/>
            <a:r>
              <a:rPr lang="en-US" dirty="0" smtClean="0"/>
              <a:t>This system configuration is the same standard BSP as described in the SMP configuration, however the boot arguments are modified to add the “</a:t>
            </a:r>
            <a:r>
              <a:rPr lang="en-US" dirty="0" err="1" smtClean="0"/>
              <a:t>isolcpus</a:t>
            </a:r>
            <a:r>
              <a:rPr lang="en-US" dirty="0" smtClean="0"/>
              <a:t>=1” argument that isolates core 1 from normal thread scheduling.</a:t>
            </a:r>
          </a:p>
          <a:p>
            <a:pPr lvl="1"/>
            <a:r>
              <a:rPr lang="en-US" dirty="0" smtClean="0"/>
              <a:t>In this configuration the only way to get user threads </a:t>
            </a:r>
            <a:r>
              <a:rPr lang="en-US" dirty="0" smtClean="0"/>
              <a:t>allocated</a:t>
            </a:r>
            <a:r>
              <a:rPr lang="en-US" dirty="0" smtClean="0"/>
              <a:t> onto </a:t>
            </a:r>
            <a:r>
              <a:rPr lang="en-US" dirty="0" smtClean="0"/>
              <a:t>the isolated core is to use core affinity.</a:t>
            </a:r>
          </a:p>
          <a:p>
            <a:pPr lvl="1"/>
            <a:r>
              <a:rPr lang="en-US" dirty="0" smtClean="0"/>
              <a:t>In this configuration, the OS </a:t>
            </a:r>
            <a:r>
              <a:rPr lang="en-US" dirty="0" err="1" smtClean="0"/>
              <a:t>twd</a:t>
            </a:r>
            <a:r>
              <a:rPr lang="en-US" dirty="0" smtClean="0"/>
              <a:t> timer is still generating PIT interrupts to this isolated core at a rate of about 100 interrupts per second.</a:t>
            </a:r>
          </a:p>
          <a:p>
            <a:pPr lvl="1"/>
            <a:r>
              <a:rPr lang="en-US" dirty="0" smtClean="0"/>
              <a:t>There is also a mild amount of work that is scheduled to run on this core by the OS, </a:t>
            </a:r>
            <a:r>
              <a:rPr lang="en-US" dirty="0" err="1" smtClean="0"/>
              <a:t>vmstat_update</a:t>
            </a:r>
            <a:r>
              <a:rPr lang="en-US" dirty="0" smtClean="0"/>
              <a:t> is the obvious task that appears to be scheduled on the isolated core, by </a:t>
            </a:r>
            <a:r>
              <a:rPr lang="en-US" dirty="0" smtClean="0"/>
              <a:t>default </a:t>
            </a:r>
            <a:r>
              <a:rPr lang="en-US" dirty="0" smtClean="0"/>
              <a:t>once per second.</a:t>
            </a:r>
          </a:p>
          <a:p>
            <a:pPr lvl="1"/>
            <a:r>
              <a:rPr lang="en-US" dirty="0" smtClean="0"/>
              <a:t>The </a:t>
            </a:r>
            <a:r>
              <a:rPr lang="en-US" dirty="0" err="1" smtClean="0"/>
              <a:t>vmstat_update</a:t>
            </a:r>
            <a:r>
              <a:rPr lang="en-US" dirty="0" smtClean="0"/>
              <a:t> task can be manipulated with the /</a:t>
            </a:r>
            <a:r>
              <a:rPr lang="en-US" dirty="0" err="1" smtClean="0"/>
              <a:t>proc</a:t>
            </a:r>
            <a:r>
              <a:rPr lang="en-US" dirty="0" smtClean="0"/>
              <a:t>/sys/</a:t>
            </a:r>
            <a:r>
              <a:rPr lang="en-US" dirty="0" err="1" smtClean="0"/>
              <a:t>vm</a:t>
            </a:r>
            <a:r>
              <a:rPr lang="en-US" dirty="0" smtClean="0"/>
              <a:t>/</a:t>
            </a:r>
            <a:r>
              <a:rPr lang="en-US" dirty="0" err="1" smtClean="0"/>
              <a:t>stat_interval</a:t>
            </a:r>
            <a:r>
              <a:rPr lang="en-US" dirty="0" smtClean="0"/>
              <a:t> file.</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28</a:t>
            </a:fld>
            <a:endParaRPr lang="en-US" dirty="0"/>
          </a:p>
        </p:txBody>
      </p:sp>
    </p:spTree>
    <p:extLst>
      <p:ext uri="{BB962C8B-B14F-4D97-AF65-F5344CB8AC3E}">
        <p14:creationId xmlns:p14="http://schemas.microsoft.com/office/powerpoint/2010/main" val="1562928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effect of the </a:t>
            </a:r>
            <a:r>
              <a:rPr lang="en-US" dirty="0" err="1" smtClean="0"/>
              <a:t>twd</a:t>
            </a:r>
            <a:r>
              <a:rPr lang="en-US" dirty="0" smtClean="0"/>
              <a:t> timer.</a:t>
            </a:r>
            <a:endParaRPr lang="en-US" dirty="0"/>
          </a:p>
        </p:txBody>
      </p:sp>
      <p:sp>
        <p:nvSpPr>
          <p:cNvPr id="3" name="Content Placeholder 2"/>
          <p:cNvSpPr>
            <a:spLocks noGrp="1"/>
          </p:cNvSpPr>
          <p:nvPr>
            <p:ph idx="1"/>
          </p:nvPr>
        </p:nvSpPr>
        <p:spPr>
          <a:xfrm>
            <a:off x="212446" y="1095375"/>
            <a:ext cx="8674101" cy="1724025"/>
          </a:xfrm>
        </p:spPr>
        <p:txBody>
          <a:bodyPr>
            <a:normAutofit fontScale="55000" lnSpcReduction="20000"/>
          </a:bodyPr>
          <a:lstStyle/>
          <a:p>
            <a:r>
              <a:rPr lang="en-US" dirty="0" smtClean="0"/>
              <a:t>You can see the effect of the </a:t>
            </a:r>
            <a:r>
              <a:rPr lang="en-US" dirty="0" err="1" smtClean="0"/>
              <a:t>twd</a:t>
            </a:r>
            <a:r>
              <a:rPr lang="en-US" dirty="0" smtClean="0"/>
              <a:t> timer interrupts that are run on the isolated core by looking at the system interrupts status.</a:t>
            </a:r>
          </a:p>
          <a:p>
            <a:r>
              <a:rPr lang="en-US" dirty="0" smtClean="0"/>
              <a:t>You can also see some IPI interrupts in this list that ran on the isolated core but those don’t appear to execute frequently once the system is up and running.</a:t>
            </a:r>
          </a:p>
          <a:p>
            <a:r>
              <a:rPr lang="en-US" dirty="0" smtClean="0"/>
              <a:t>These interrupts contribute </a:t>
            </a:r>
            <a:r>
              <a:rPr lang="en-US" dirty="0"/>
              <a:t>to the processing jitter that is observed on the isolated </a:t>
            </a:r>
            <a:r>
              <a:rPr lang="en-US" dirty="0" smtClean="0"/>
              <a:t>core as it must run the interrupt handlers, and some amount of nondeterministic work may be scheduled to run on this core at that time, like </a:t>
            </a:r>
            <a:r>
              <a:rPr lang="en-US" dirty="0" err="1" smtClean="0"/>
              <a:t>vmstat_update</a:t>
            </a:r>
            <a:r>
              <a:rPr lang="en-US" dirty="0" smtClean="0"/>
              <a:t>, and other low level </a:t>
            </a:r>
            <a:r>
              <a:rPr lang="en-US" dirty="0" smtClean="0"/>
              <a:t>operating system </a:t>
            </a:r>
            <a:r>
              <a:rPr lang="en-US" dirty="0" smtClean="0"/>
              <a:t>housekeeping.</a:t>
            </a:r>
          </a:p>
          <a:p>
            <a:r>
              <a:rPr lang="en-US" dirty="0" smtClean="0"/>
              <a:t>See </a:t>
            </a:r>
            <a:r>
              <a:rPr lang="en-US" dirty="0" err="1" smtClean="0"/>
              <a:t>linux</a:t>
            </a:r>
            <a:r>
              <a:rPr lang="en-US" dirty="0" smtClean="0"/>
              <a:t>/arch/arm/kernel/</a:t>
            </a:r>
            <a:r>
              <a:rPr lang="en-US" dirty="0" err="1" smtClean="0"/>
              <a:t>smp_twd.c</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29</a:t>
            </a:fld>
            <a:endParaRPr lang="en-US" dirty="0"/>
          </a:p>
        </p:txBody>
      </p:sp>
      <p:sp>
        <p:nvSpPr>
          <p:cNvPr id="5" name="TextBox 4"/>
          <p:cNvSpPr txBox="1"/>
          <p:nvPr/>
        </p:nvSpPr>
        <p:spPr>
          <a:xfrm>
            <a:off x="1828800" y="2590800"/>
            <a:ext cx="7250703" cy="3970318"/>
          </a:xfrm>
          <a:prstGeom prst="rect">
            <a:avLst/>
          </a:prstGeom>
          <a:noFill/>
        </p:spPr>
        <p:txBody>
          <a:bodyPr wrap="none" rtlCol="0">
            <a:spAutoFit/>
          </a:bodyPr>
          <a:lstStyle/>
          <a:p>
            <a:r>
              <a:rPr lang="en-US" sz="1200" dirty="0">
                <a:latin typeface="Courier New" pitchFamily="49" charset="0"/>
                <a:cs typeface="Courier New" pitchFamily="49" charset="0"/>
              </a:rPr>
              <a:t>root@socfpga_cyclone5:~# cat /</a:t>
            </a:r>
            <a:r>
              <a:rPr lang="en-US" sz="1200" dirty="0" err="1">
                <a:latin typeface="Courier New" pitchFamily="49" charset="0"/>
                <a:cs typeface="Courier New" pitchFamily="49" charset="0"/>
              </a:rPr>
              <a:t>proc</a:t>
            </a:r>
            <a:r>
              <a:rPr lang="en-US" sz="1200" dirty="0">
                <a:latin typeface="Courier New" pitchFamily="49" charset="0"/>
                <a:cs typeface="Courier New" pitchFamily="49" charset="0"/>
              </a:rPr>
              <a:t>/interrupts</a:t>
            </a:r>
          </a:p>
          <a:p>
            <a:r>
              <a:rPr lang="en-US" sz="1200" dirty="0">
                <a:latin typeface="Courier New" pitchFamily="49" charset="0"/>
                <a:cs typeface="Courier New" pitchFamily="49" charset="0"/>
              </a:rPr>
              <a:t>           CPU0       CPU1       </a:t>
            </a:r>
          </a:p>
          <a:p>
            <a:r>
              <a:rPr lang="en-US" sz="1200" dirty="0">
                <a:latin typeface="Courier New" pitchFamily="49" charset="0"/>
                <a:cs typeface="Courier New" pitchFamily="49" charset="0"/>
              </a:rPr>
              <a:t>525:    1634694    1618523       GIC  </a:t>
            </a:r>
            <a:r>
              <a:rPr lang="en-US" sz="1200" dirty="0" err="1">
                <a:latin typeface="Courier New" pitchFamily="49" charset="0"/>
                <a:cs typeface="Courier New" pitchFamily="49" charset="0"/>
              </a:rPr>
              <a:t>twd</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648:   21644597          0       GIC  eth0</a:t>
            </a:r>
          </a:p>
          <a:p>
            <a:r>
              <a:rPr lang="en-US" sz="1200" dirty="0">
                <a:latin typeface="Courier New" pitchFamily="49" charset="0"/>
                <a:cs typeface="Courier New" pitchFamily="49" charset="0"/>
              </a:rPr>
              <a:t>653:          0          0       GIC  </a:t>
            </a:r>
            <a:r>
              <a:rPr lang="en-US" sz="1200" dirty="0" err="1">
                <a:latin typeface="Courier New" pitchFamily="49" charset="0"/>
                <a:cs typeface="Courier New" pitchFamily="49" charset="0"/>
              </a:rPr>
              <a:t>dwc_otg</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dwc_otg_pcd</a:t>
            </a:r>
            <a:r>
              <a:rPr lang="en-US" sz="1200" dirty="0">
                <a:latin typeface="Courier New" pitchFamily="49" charset="0"/>
                <a:cs typeface="Courier New" pitchFamily="49" charset="0"/>
              </a:rPr>
              <a:t>, dwc_otg_hcd:usb1</a:t>
            </a:r>
          </a:p>
          <a:p>
            <a:r>
              <a:rPr lang="en-US" sz="1200" dirty="0">
                <a:latin typeface="Courier New" pitchFamily="49" charset="0"/>
                <a:cs typeface="Courier New" pitchFamily="49" charset="0"/>
              </a:rPr>
              <a:t>656:          0          0       GIC  </a:t>
            </a:r>
            <a:r>
              <a:rPr lang="en-US" sz="1200" dirty="0" err="1">
                <a:latin typeface="Courier New" pitchFamily="49" charset="0"/>
                <a:cs typeface="Courier New" pitchFamily="49" charset="0"/>
              </a:rPr>
              <a:t>dwc_otg</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dwc_otg_pcd</a:t>
            </a:r>
            <a:r>
              <a:rPr lang="en-US" sz="1200" dirty="0">
                <a:latin typeface="Courier New" pitchFamily="49" charset="0"/>
                <a:cs typeface="Courier New" pitchFamily="49" charset="0"/>
              </a:rPr>
              <a:t>, dwc_otg_hcd:usb2</a:t>
            </a:r>
          </a:p>
          <a:p>
            <a:r>
              <a:rPr lang="en-US" sz="1200" dirty="0">
                <a:latin typeface="Courier New" pitchFamily="49" charset="0"/>
                <a:cs typeface="Courier New" pitchFamily="49" charset="0"/>
              </a:rPr>
              <a:t>667:      37037          0       GIC  </a:t>
            </a:r>
            <a:r>
              <a:rPr lang="en-US" sz="1200" dirty="0" err="1">
                <a:latin typeface="Courier New" pitchFamily="49" charset="0"/>
                <a:cs typeface="Courier New" pitchFamily="49" charset="0"/>
              </a:rPr>
              <a:t>dw</a:t>
            </a:r>
            <a:r>
              <a:rPr lang="en-US" sz="1200" dirty="0">
                <a:latin typeface="Courier New" pitchFamily="49" charset="0"/>
                <a:cs typeface="Courier New" pitchFamily="49" charset="0"/>
              </a:rPr>
              <a:t>-mci</a:t>
            </a:r>
          </a:p>
          <a:p>
            <a:r>
              <a:rPr lang="en-US" sz="1200" dirty="0">
                <a:latin typeface="Courier New" pitchFamily="49" charset="0"/>
                <a:cs typeface="Courier New" pitchFamily="49" charset="0"/>
              </a:rPr>
              <a:t>679:          0          0       GIC  ff705000.spi</a:t>
            </a:r>
          </a:p>
          <a:p>
            <a:r>
              <a:rPr lang="en-US" sz="1200" dirty="0">
                <a:latin typeface="Courier New" pitchFamily="49" charset="0"/>
                <a:cs typeface="Courier New" pitchFamily="49" charset="0"/>
              </a:rPr>
              <a:t>682:          0          0       GIC  dw_spi0</a:t>
            </a:r>
          </a:p>
          <a:p>
            <a:r>
              <a:rPr lang="en-US" sz="1200" dirty="0">
                <a:latin typeface="Courier New" pitchFamily="49" charset="0"/>
                <a:cs typeface="Courier New" pitchFamily="49" charset="0"/>
              </a:rPr>
              <a:t>684:          0          0       GIC  dw_spi1</a:t>
            </a:r>
          </a:p>
          <a:p>
            <a:r>
              <a:rPr lang="en-US" sz="1200" dirty="0">
                <a:latin typeface="Courier New" pitchFamily="49" charset="0"/>
                <a:cs typeface="Courier New" pitchFamily="49" charset="0"/>
              </a:rPr>
              <a:t>686:          6          0       GIC  ffc04000.i2c</a:t>
            </a:r>
          </a:p>
          <a:p>
            <a:r>
              <a:rPr lang="en-US" sz="1200" dirty="0">
                <a:latin typeface="Courier New" pitchFamily="49" charset="0"/>
                <a:cs typeface="Courier New" pitchFamily="49" charset="0"/>
              </a:rPr>
              <a:t>687:          0          0       GIC  ffc05000.i2c</a:t>
            </a:r>
          </a:p>
          <a:p>
            <a:r>
              <a:rPr lang="en-US" sz="1200" dirty="0">
                <a:latin typeface="Courier New" pitchFamily="49" charset="0"/>
                <a:cs typeface="Courier New" pitchFamily="49" charset="0"/>
              </a:rPr>
              <a:t>690:     285236          0       GIC  serial</a:t>
            </a:r>
          </a:p>
          <a:p>
            <a:r>
              <a:rPr lang="en-US" sz="1200" dirty="0">
                <a:latin typeface="Courier New" pitchFamily="49" charset="0"/>
                <a:cs typeface="Courier New" pitchFamily="49" charset="0"/>
              </a:rPr>
              <a:t>697:          9          0       GIC  timer2</a:t>
            </a:r>
          </a:p>
          <a:p>
            <a:r>
              <a:rPr lang="en-US" sz="1200" dirty="0">
                <a:latin typeface="Courier New" pitchFamily="49" charset="0"/>
                <a:cs typeface="Courier New" pitchFamily="49" charset="0"/>
              </a:rPr>
              <a:t>IPI0:          0          0  CPU wakeup interrupts</a:t>
            </a:r>
          </a:p>
          <a:p>
            <a:r>
              <a:rPr lang="en-US" sz="1200" dirty="0">
                <a:latin typeface="Courier New" pitchFamily="49" charset="0"/>
                <a:cs typeface="Courier New" pitchFamily="49" charset="0"/>
              </a:rPr>
              <a:t>IPI1:          0          0  Timer broadcast interrupts</a:t>
            </a:r>
          </a:p>
          <a:p>
            <a:r>
              <a:rPr lang="en-US" sz="1200" dirty="0">
                <a:latin typeface="Courier New" pitchFamily="49" charset="0"/>
                <a:cs typeface="Courier New" pitchFamily="49" charset="0"/>
              </a:rPr>
              <a:t>IPI2:     449486         27  Rescheduling interrupts</a:t>
            </a:r>
          </a:p>
          <a:p>
            <a:r>
              <a:rPr lang="en-US" sz="1200" dirty="0">
                <a:latin typeface="Courier New" pitchFamily="49" charset="0"/>
                <a:cs typeface="Courier New" pitchFamily="49" charset="0"/>
              </a:rPr>
              <a:t>IPI3:          0          0  Function call interrupts</a:t>
            </a:r>
          </a:p>
          <a:p>
            <a:r>
              <a:rPr lang="en-US" sz="1200" dirty="0">
                <a:latin typeface="Courier New" pitchFamily="49" charset="0"/>
                <a:cs typeface="Courier New" pitchFamily="49" charset="0"/>
              </a:rPr>
              <a:t>IPI4:          0          5  Single function call interrupts</a:t>
            </a:r>
          </a:p>
          <a:p>
            <a:r>
              <a:rPr lang="en-US" sz="1200" dirty="0">
                <a:latin typeface="Courier New" pitchFamily="49" charset="0"/>
                <a:cs typeface="Courier New" pitchFamily="49" charset="0"/>
              </a:rPr>
              <a:t>IPI5:          0          0  CPU stop interrupts</a:t>
            </a:r>
          </a:p>
          <a:p>
            <a:r>
              <a:rPr lang="en-US" sz="1200" dirty="0">
                <a:latin typeface="Courier New" pitchFamily="49" charset="0"/>
                <a:cs typeface="Courier New" pitchFamily="49" charset="0"/>
              </a:rPr>
              <a:t>Err:          </a:t>
            </a:r>
            <a:r>
              <a:rPr lang="en-US" sz="1200" dirty="0" smtClean="0">
                <a:latin typeface="Courier New" pitchFamily="49" charset="0"/>
                <a:cs typeface="Courier New" pitchFamily="49" charset="0"/>
              </a:rPr>
              <a:t>0</a:t>
            </a:r>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2502752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This example demonstrates how to create a software environment using </a:t>
            </a:r>
            <a:r>
              <a:rPr lang="en-US" dirty="0" err="1" smtClean="0"/>
              <a:t>linux</a:t>
            </a:r>
            <a:r>
              <a:rPr lang="en-US" dirty="0" smtClean="0"/>
              <a:t> that leverages core affinity, and how a software thread with core affinity can respond to real time events.  A custom FPGA based DMA controller is created to simulate data ingress and egress from the HPS core to the FPGA.  A custom module/driver is created to gain access to the custom FPGA hardware and a custom application is used to interact with the FPGA hardware.  The application can be run as a standard multithreaded application, or it can be run with the performance testing thread having affinity for core 1.</a:t>
            </a:r>
          </a:p>
          <a:p>
            <a:pPr marL="0" indent="0">
              <a:buNone/>
            </a:pPr>
            <a:r>
              <a:rPr lang="en-US" dirty="0" smtClean="0"/>
              <a:t>A number of tests are run to place this hardware and software example into various situations that illustrate the benefits and deficiencies of various configurations.  The tests are run on a standard SMP environment as well as an SMP environment with core isolation.  There are various workloads placed on the software environment so that the idle workload environment can be contrasted with various levels of work.  The performance test thread itself can be burdened with work or simply push the DMA transfers as fast as it can with no intervening work.</a:t>
            </a:r>
          </a:p>
          <a:p>
            <a:pPr marL="0" indent="0">
              <a:buNone/>
            </a:pPr>
            <a:r>
              <a:rPr lang="en-US" dirty="0" smtClean="0"/>
              <a:t>All of the data collected for all of the various configurations is published at the end of this presentation.</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a:t>
            </a:fld>
            <a:endParaRPr lang="en-US" dirty="0"/>
          </a:p>
        </p:txBody>
      </p:sp>
    </p:spTree>
    <p:extLst>
      <p:ext uri="{BB962C8B-B14F-4D97-AF65-F5344CB8AC3E}">
        <p14:creationId xmlns:p14="http://schemas.microsoft.com/office/powerpoint/2010/main" val="2345030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effect of </a:t>
            </a:r>
            <a:r>
              <a:rPr lang="en-US" dirty="0" err="1" smtClean="0"/>
              <a:t>vmstat_update</a:t>
            </a:r>
            <a:r>
              <a:rPr lang="en-US" dirty="0" smtClean="0"/>
              <a:t>.</a:t>
            </a:r>
            <a:endParaRPr lang="en-US" dirty="0"/>
          </a:p>
        </p:txBody>
      </p:sp>
      <p:sp>
        <p:nvSpPr>
          <p:cNvPr id="3" name="Content Placeholder 2"/>
          <p:cNvSpPr>
            <a:spLocks noGrp="1"/>
          </p:cNvSpPr>
          <p:nvPr>
            <p:ph idx="1"/>
          </p:nvPr>
        </p:nvSpPr>
        <p:spPr>
          <a:xfrm>
            <a:off x="212447" y="1095375"/>
            <a:ext cx="4359554" cy="4641764"/>
          </a:xfrm>
        </p:spPr>
        <p:txBody>
          <a:bodyPr>
            <a:normAutofit fontScale="85000" lnSpcReduction="20000"/>
          </a:bodyPr>
          <a:lstStyle/>
          <a:p>
            <a:r>
              <a:rPr lang="en-US" dirty="0" smtClean="0"/>
              <a:t>You can see the effect of the </a:t>
            </a:r>
            <a:r>
              <a:rPr lang="en-US" dirty="0" err="1" smtClean="0"/>
              <a:t>vmstat_update</a:t>
            </a:r>
            <a:r>
              <a:rPr lang="en-US" dirty="0" smtClean="0"/>
              <a:t> work that is executed on the isolated core by viewing the status of the thread.</a:t>
            </a:r>
          </a:p>
          <a:p>
            <a:r>
              <a:rPr lang="en-US" dirty="0" smtClean="0"/>
              <a:t>The </a:t>
            </a:r>
            <a:r>
              <a:rPr lang="en-US" dirty="0" err="1" smtClean="0"/>
              <a:t>nonvoluntary</a:t>
            </a:r>
            <a:r>
              <a:rPr lang="en-US" dirty="0" smtClean="0"/>
              <a:t> context switches that are highlighted in red at the bottom reflect the number of times this thread was swapped out to run the </a:t>
            </a:r>
            <a:r>
              <a:rPr lang="en-US" dirty="0" err="1" smtClean="0"/>
              <a:t>vmstat_update</a:t>
            </a:r>
            <a:r>
              <a:rPr lang="en-US" dirty="0" smtClean="0"/>
              <a:t> work on this core.</a:t>
            </a:r>
          </a:p>
          <a:p>
            <a:r>
              <a:rPr lang="en-US" dirty="0" smtClean="0"/>
              <a:t>This contributes to the processing jitter that is observed on the isolated core.</a:t>
            </a:r>
          </a:p>
          <a:p>
            <a:r>
              <a:rPr lang="en-US" dirty="0" smtClean="0"/>
              <a:t>See </a:t>
            </a:r>
            <a:r>
              <a:rPr lang="en-US" dirty="0" err="1" smtClean="0"/>
              <a:t>linux</a:t>
            </a:r>
            <a:r>
              <a:rPr lang="en-US" dirty="0" smtClean="0"/>
              <a:t>/mm/</a:t>
            </a:r>
            <a:r>
              <a:rPr lang="en-US" dirty="0" err="1" smtClean="0"/>
              <a:t>vmstat.c</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30</a:t>
            </a:fld>
            <a:endParaRPr lang="en-US" dirty="0"/>
          </a:p>
        </p:txBody>
      </p:sp>
      <p:sp>
        <p:nvSpPr>
          <p:cNvPr id="5" name="TextBox 4"/>
          <p:cNvSpPr txBox="1"/>
          <p:nvPr/>
        </p:nvSpPr>
        <p:spPr>
          <a:xfrm>
            <a:off x="4775496" y="914400"/>
            <a:ext cx="4368504" cy="5262979"/>
          </a:xfrm>
          <a:prstGeom prst="rect">
            <a:avLst/>
          </a:prstGeom>
          <a:noFill/>
        </p:spPr>
        <p:txBody>
          <a:bodyPr wrap="none" rtlCol="0">
            <a:spAutoFit/>
          </a:bodyPr>
          <a:lstStyle/>
          <a:p>
            <a:r>
              <a:rPr lang="en-US" sz="1200" dirty="0">
                <a:latin typeface="Courier New" pitchFamily="49" charset="0"/>
                <a:cs typeface="Courier New" pitchFamily="49" charset="0"/>
              </a:rPr>
              <a:t>root@socfpga_cyclone5:~# cat /</a:t>
            </a:r>
            <a:r>
              <a:rPr lang="en-US" sz="1200" dirty="0" err="1">
                <a:latin typeface="Courier New" pitchFamily="49" charset="0"/>
                <a:cs typeface="Courier New" pitchFamily="49" charset="0"/>
              </a:rPr>
              <a:t>proc</a:t>
            </a:r>
            <a:r>
              <a:rPr lang="en-US" sz="1200" dirty="0">
                <a:latin typeface="Courier New" pitchFamily="49" charset="0"/>
                <a:cs typeface="Courier New" pitchFamily="49" charset="0"/>
              </a:rPr>
              <a:t>/787/status</a:t>
            </a:r>
          </a:p>
          <a:p>
            <a:r>
              <a:rPr lang="en-US" sz="1200" dirty="0">
                <a:latin typeface="Courier New" pitchFamily="49" charset="0"/>
                <a:cs typeface="Courier New" pitchFamily="49" charset="0"/>
              </a:rPr>
              <a:t>Name:   </a:t>
            </a:r>
            <a:r>
              <a:rPr lang="en-US" sz="1200" dirty="0" err="1">
                <a:latin typeface="Courier New" pitchFamily="49" charset="0"/>
                <a:cs typeface="Courier New" pitchFamily="49" charset="0"/>
              </a:rPr>
              <a:t>max_jitter</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State:  R (running)</a:t>
            </a:r>
          </a:p>
          <a:p>
            <a:r>
              <a:rPr lang="en-US" sz="1200" dirty="0" err="1">
                <a:latin typeface="Courier New" pitchFamily="49" charset="0"/>
                <a:cs typeface="Courier New" pitchFamily="49" charset="0"/>
              </a:rPr>
              <a:t>Tgid</a:t>
            </a:r>
            <a:r>
              <a:rPr lang="en-US" sz="1200" dirty="0">
                <a:latin typeface="Courier New" pitchFamily="49" charset="0"/>
                <a:cs typeface="Courier New" pitchFamily="49" charset="0"/>
              </a:rPr>
              <a:t>:   786</a:t>
            </a:r>
          </a:p>
          <a:p>
            <a:r>
              <a:rPr lang="en-US" sz="1200" dirty="0" err="1">
                <a:latin typeface="Courier New" pitchFamily="49" charset="0"/>
                <a:cs typeface="Courier New" pitchFamily="49" charset="0"/>
              </a:rPr>
              <a:t>Pid</a:t>
            </a:r>
            <a:r>
              <a:rPr lang="en-US" sz="1200" dirty="0">
                <a:latin typeface="Courier New" pitchFamily="49" charset="0"/>
                <a:cs typeface="Courier New" pitchFamily="49" charset="0"/>
              </a:rPr>
              <a:t>:    787</a:t>
            </a:r>
          </a:p>
          <a:p>
            <a:r>
              <a:rPr lang="en-US" sz="1200" dirty="0" err="1">
                <a:latin typeface="Courier New" pitchFamily="49" charset="0"/>
                <a:cs typeface="Courier New" pitchFamily="49" charset="0"/>
              </a:rPr>
              <a:t>PPid</a:t>
            </a:r>
            <a:r>
              <a:rPr lang="en-US" sz="1200" dirty="0">
                <a:latin typeface="Courier New" pitchFamily="49" charset="0"/>
                <a:cs typeface="Courier New" pitchFamily="49" charset="0"/>
              </a:rPr>
              <a:t>:   630</a:t>
            </a:r>
          </a:p>
          <a:p>
            <a:r>
              <a:rPr lang="en-US" sz="1200" dirty="0" err="1">
                <a:latin typeface="Courier New" pitchFamily="49" charset="0"/>
                <a:cs typeface="Courier New" pitchFamily="49" charset="0"/>
              </a:rPr>
              <a:t>TracerPid</a:t>
            </a:r>
            <a:r>
              <a:rPr lang="en-US" sz="1200" dirty="0">
                <a:latin typeface="Courier New" pitchFamily="49" charset="0"/>
                <a:cs typeface="Courier New" pitchFamily="49" charset="0"/>
              </a:rPr>
              <a:t>:      0</a:t>
            </a:r>
          </a:p>
          <a:p>
            <a:r>
              <a:rPr lang="en-US" sz="1200" dirty="0" err="1">
                <a:latin typeface="Courier New" pitchFamily="49" charset="0"/>
                <a:cs typeface="Courier New" pitchFamily="49" charset="0"/>
              </a:rPr>
              <a:t>Uid</a:t>
            </a:r>
            <a:r>
              <a:rPr lang="en-US" sz="1200" dirty="0">
                <a:latin typeface="Courier New" pitchFamily="49" charset="0"/>
                <a:cs typeface="Courier New" pitchFamily="49" charset="0"/>
              </a:rPr>
              <a:t>:    0       0       0       0</a:t>
            </a:r>
          </a:p>
          <a:p>
            <a:r>
              <a:rPr lang="en-US" sz="1200" dirty="0" err="1">
                <a:latin typeface="Courier New" pitchFamily="49" charset="0"/>
                <a:cs typeface="Courier New" pitchFamily="49" charset="0"/>
              </a:rPr>
              <a:t>Gid</a:t>
            </a:r>
            <a:r>
              <a:rPr lang="en-US" sz="1200" dirty="0">
                <a:latin typeface="Courier New" pitchFamily="49" charset="0"/>
                <a:cs typeface="Courier New" pitchFamily="49" charset="0"/>
              </a:rPr>
              <a:t>:    0       0       0       </a:t>
            </a:r>
            <a:r>
              <a:rPr lang="en-US" sz="1200" dirty="0" smtClean="0">
                <a:latin typeface="Courier New" pitchFamily="49" charset="0"/>
                <a:cs typeface="Courier New" pitchFamily="49" charset="0"/>
              </a:rPr>
              <a:t>0</a:t>
            </a:r>
          </a:p>
          <a:p>
            <a:r>
              <a:rPr lang="en-US" sz="1200" dirty="0" smtClean="0">
                <a:latin typeface="Courier New" pitchFamily="49" charset="0"/>
                <a:cs typeface="Courier New" pitchFamily="49" charset="0"/>
              </a:rPr>
              <a:t>...CUT...</a:t>
            </a:r>
            <a:endParaRPr lang="en-US" sz="1200" dirty="0">
              <a:latin typeface="Courier New" pitchFamily="49" charset="0"/>
              <a:cs typeface="Courier New" pitchFamily="49" charset="0"/>
            </a:endParaRPr>
          </a:p>
          <a:p>
            <a:r>
              <a:rPr lang="en-US" sz="1200" dirty="0" smtClean="0">
                <a:latin typeface="Courier New" pitchFamily="49" charset="0"/>
                <a:cs typeface="Courier New" pitchFamily="49" charset="0"/>
              </a:rPr>
              <a:t>Threads</a:t>
            </a:r>
            <a:r>
              <a:rPr lang="en-US" sz="1200" dirty="0">
                <a:latin typeface="Courier New" pitchFamily="49" charset="0"/>
                <a:cs typeface="Courier New" pitchFamily="49" charset="0"/>
              </a:rPr>
              <a:t>:        2</a:t>
            </a:r>
          </a:p>
          <a:p>
            <a:r>
              <a:rPr lang="en-US" sz="1200" dirty="0" err="1">
                <a:latin typeface="Courier New" pitchFamily="49" charset="0"/>
                <a:cs typeface="Courier New" pitchFamily="49" charset="0"/>
              </a:rPr>
              <a:t>SigQ</a:t>
            </a:r>
            <a:r>
              <a:rPr lang="en-US" sz="1200" dirty="0">
                <a:latin typeface="Courier New" pitchFamily="49" charset="0"/>
                <a:cs typeface="Courier New" pitchFamily="49" charset="0"/>
              </a:rPr>
              <a:t>:   0/8078</a:t>
            </a:r>
          </a:p>
          <a:p>
            <a:r>
              <a:rPr lang="en-US" sz="1200" dirty="0" err="1">
                <a:latin typeface="Courier New" pitchFamily="49" charset="0"/>
                <a:cs typeface="Courier New" pitchFamily="49" charset="0"/>
              </a:rPr>
              <a:t>SigPnd</a:t>
            </a:r>
            <a:r>
              <a:rPr lang="en-US" sz="1200" dirty="0">
                <a:latin typeface="Courier New" pitchFamily="49" charset="0"/>
                <a:cs typeface="Courier New" pitchFamily="49" charset="0"/>
              </a:rPr>
              <a:t>: 0000000000000000</a:t>
            </a:r>
          </a:p>
          <a:p>
            <a:r>
              <a:rPr lang="en-US" sz="1200" dirty="0" err="1">
                <a:latin typeface="Courier New" pitchFamily="49" charset="0"/>
                <a:cs typeface="Courier New" pitchFamily="49" charset="0"/>
              </a:rPr>
              <a:t>ShdPnd</a:t>
            </a:r>
            <a:r>
              <a:rPr lang="en-US" sz="1200" dirty="0">
                <a:latin typeface="Courier New" pitchFamily="49" charset="0"/>
                <a:cs typeface="Courier New" pitchFamily="49" charset="0"/>
              </a:rPr>
              <a:t>: 0000000000000000</a:t>
            </a:r>
          </a:p>
          <a:p>
            <a:r>
              <a:rPr lang="en-US" sz="1200" dirty="0" err="1">
                <a:latin typeface="Courier New" pitchFamily="49" charset="0"/>
                <a:cs typeface="Courier New" pitchFamily="49" charset="0"/>
              </a:rPr>
              <a:t>SigBlk</a:t>
            </a:r>
            <a:r>
              <a:rPr lang="en-US" sz="1200" dirty="0">
                <a:latin typeface="Courier New" pitchFamily="49" charset="0"/>
                <a:cs typeface="Courier New" pitchFamily="49" charset="0"/>
              </a:rPr>
              <a:t>: 0000000000000000</a:t>
            </a:r>
          </a:p>
          <a:p>
            <a:r>
              <a:rPr lang="en-US" sz="1200" dirty="0" err="1">
                <a:latin typeface="Courier New" pitchFamily="49" charset="0"/>
                <a:cs typeface="Courier New" pitchFamily="49" charset="0"/>
              </a:rPr>
              <a:t>SigIgn</a:t>
            </a:r>
            <a:r>
              <a:rPr lang="en-US" sz="1200" dirty="0">
                <a:latin typeface="Courier New" pitchFamily="49" charset="0"/>
                <a:cs typeface="Courier New" pitchFamily="49" charset="0"/>
              </a:rPr>
              <a:t>: 0000000000000000</a:t>
            </a:r>
          </a:p>
          <a:p>
            <a:r>
              <a:rPr lang="en-US" sz="1200" dirty="0" err="1">
                <a:latin typeface="Courier New" pitchFamily="49" charset="0"/>
                <a:cs typeface="Courier New" pitchFamily="49" charset="0"/>
              </a:rPr>
              <a:t>SigCgt</a:t>
            </a:r>
            <a:r>
              <a:rPr lang="en-US" sz="1200" dirty="0">
                <a:latin typeface="Courier New" pitchFamily="49" charset="0"/>
                <a:cs typeface="Courier New" pitchFamily="49" charset="0"/>
              </a:rPr>
              <a:t>: 0000000180000000</a:t>
            </a:r>
          </a:p>
          <a:p>
            <a:r>
              <a:rPr lang="en-US" sz="1200" dirty="0" err="1">
                <a:latin typeface="Courier New" pitchFamily="49" charset="0"/>
                <a:cs typeface="Courier New" pitchFamily="49" charset="0"/>
              </a:rPr>
              <a:t>CapInh</a:t>
            </a:r>
            <a:r>
              <a:rPr lang="en-US" sz="1200" dirty="0">
                <a:latin typeface="Courier New" pitchFamily="49" charset="0"/>
                <a:cs typeface="Courier New" pitchFamily="49" charset="0"/>
              </a:rPr>
              <a:t>: 0000000000000000</a:t>
            </a:r>
          </a:p>
          <a:p>
            <a:r>
              <a:rPr lang="en-US" sz="1200" dirty="0" err="1">
                <a:latin typeface="Courier New" pitchFamily="49" charset="0"/>
                <a:cs typeface="Courier New" pitchFamily="49" charset="0"/>
              </a:rPr>
              <a:t>CapPrm</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ffffffffffffffff</a:t>
            </a:r>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CapEff</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ffffffffffffffff</a:t>
            </a:r>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CapBnd</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ffffffffffffffff</a:t>
            </a:r>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Cpus_allowed</a:t>
            </a:r>
            <a:r>
              <a:rPr lang="en-US" sz="1200" dirty="0">
                <a:latin typeface="Courier New" pitchFamily="49" charset="0"/>
                <a:cs typeface="Courier New" pitchFamily="49" charset="0"/>
              </a:rPr>
              <a:t>:   2</a:t>
            </a:r>
          </a:p>
          <a:p>
            <a:r>
              <a:rPr lang="en-US" sz="1200" dirty="0" err="1">
                <a:latin typeface="Courier New" pitchFamily="49" charset="0"/>
                <a:cs typeface="Courier New" pitchFamily="49" charset="0"/>
              </a:rPr>
              <a:t>Cpus_allowed_list</a:t>
            </a:r>
            <a:r>
              <a:rPr lang="en-US" sz="1200" dirty="0">
                <a:latin typeface="Courier New" pitchFamily="49" charset="0"/>
                <a:cs typeface="Courier New" pitchFamily="49" charset="0"/>
              </a:rPr>
              <a:t>:      1</a:t>
            </a:r>
          </a:p>
          <a:p>
            <a:r>
              <a:rPr lang="en-US" sz="1200" dirty="0" err="1">
                <a:latin typeface="Courier New" pitchFamily="49" charset="0"/>
                <a:cs typeface="Courier New" pitchFamily="49" charset="0"/>
              </a:rPr>
              <a:t>Mems_allowed</a:t>
            </a:r>
            <a:r>
              <a:rPr lang="en-US" sz="1200" dirty="0">
                <a:latin typeface="Courier New" pitchFamily="49" charset="0"/>
                <a:cs typeface="Courier New" pitchFamily="49" charset="0"/>
              </a:rPr>
              <a:t>:   1</a:t>
            </a:r>
          </a:p>
          <a:p>
            <a:r>
              <a:rPr lang="en-US" sz="1200" dirty="0" err="1">
                <a:latin typeface="Courier New" pitchFamily="49" charset="0"/>
                <a:cs typeface="Courier New" pitchFamily="49" charset="0"/>
              </a:rPr>
              <a:t>Mems_allowed_list</a:t>
            </a:r>
            <a:r>
              <a:rPr lang="en-US" sz="1200" dirty="0">
                <a:latin typeface="Courier New" pitchFamily="49" charset="0"/>
                <a:cs typeface="Courier New" pitchFamily="49" charset="0"/>
              </a:rPr>
              <a:t>:      0</a:t>
            </a:r>
          </a:p>
          <a:p>
            <a:r>
              <a:rPr lang="en-US" sz="1200" dirty="0" err="1">
                <a:latin typeface="Courier New" pitchFamily="49" charset="0"/>
                <a:cs typeface="Courier New" pitchFamily="49" charset="0"/>
              </a:rPr>
              <a:t>voluntary_ctxt_switches</a:t>
            </a:r>
            <a:r>
              <a:rPr lang="en-US" sz="1200" dirty="0">
                <a:latin typeface="Courier New" pitchFamily="49" charset="0"/>
                <a:cs typeface="Courier New" pitchFamily="49" charset="0"/>
              </a:rPr>
              <a:t>:        0</a:t>
            </a:r>
          </a:p>
          <a:p>
            <a:r>
              <a:rPr lang="en-US" sz="1200" dirty="0" err="1">
                <a:solidFill>
                  <a:srgbClr val="FF0000"/>
                </a:solidFill>
                <a:latin typeface="Courier New" pitchFamily="49" charset="0"/>
                <a:cs typeface="Courier New" pitchFamily="49" charset="0"/>
              </a:rPr>
              <a:t>nonvoluntary_ctxt_switches</a:t>
            </a:r>
            <a:r>
              <a:rPr lang="en-US" sz="1200" dirty="0">
                <a:solidFill>
                  <a:srgbClr val="FF0000"/>
                </a:solidFill>
                <a:latin typeface="Courier New" pitchFamily="49" charset="0"/>
                <a:cs typeface="Courier New" pitchFamily="49" charset="0"/>
              </a:rPr>
              <a:t>:     92</a:t>
            </a: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2388644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Profile </a:t>
            </a:r>
            <a:r>
              <a:rPr lang="en-US" dirty="0" smtClean="0"/>
              <a:t>Definitions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The </a:t>
            </a:r>
            <a:r>
              <a:rPr lang="en-US" dirty="0"/>
              <a:t>following test result slides use these terms to describe the operating configuration that the tests are run with</a:t>
            </a:r>
            <a:r>
              <a:rPr lang="en-US" dirty="0" smtClean="0"/>
              <a:t>.</a:t>
            </a:r>
          </a:p>
          <a:p>
            <a:pPr marL="0" indent="0">
              <a:buNone/>
            </a:pPr>
            <a:endParaRPr lang="en-US" dirty="0"/>
          </a:p>
          <a:p>
            <a:r>
              <a:rPr lang="en-US" dirty="0" smtClean="0"/>
              <a:t>IDLE</a:t>
            </a:r>
            <a:endParaRPr lang="en-US" dirty="0" smtClean="0"/>
          </a:p>
          <a:p>
            <a:pPr lvl="1"/>
            <a:r>
              <a:rPr lang="en-US" dirty="0" smtClean="0"/>
              <a:t>The system is simply booted and the only program that is run is the test sample acquisition program.</a:t>
            </a:r>
          </a:p>
          <a:p>
            <a:r>
              <a:rPr lang="en-US" dirty="0" smtClean="0"/>
              <a:t>BUSY1</a:t>
            </a:r>
          </a:p>
          <a:p>
            <a:pPr lvl="1"/>
            <a:r>
              <a:rPr lang="en-US" dirty="0" smtClean="0"/>
              <a:t>The IDLE system is taken and 2 </a:t>
            </a:r>
            <a:r>
              <a:rPr lang="en-US" dirty="0" err="1" smtClean="0"/>
              <a:t>ssh</a:t>
            </a:r>
            <a:r>
              <a:rPr lang="en-US" dirty="0" smtClean="0"/>
              <a:t> sessions are connected to the target.</a:t>
            </a:r>
          </a:p>
          <a:p>
            <a:pPr lvl="1"/>
            <a:r>
              <a:rPr lang="en-US" dirty="0" smtClean="0"/>
              <a:t>Each </a:t>
            </a:r>
            <a:r>
              <a:rPr lang="en-US" dirty="0" err="1" smtClean="0"/>
              <a:t>ssh</a:t>
            </a:r>
            <a:r>
              <a:rPr lang="en-US" dirty="0" smtClean="0"/>
              <a:t> session runs the command </a:t>
            </a:r>
            <a:r>
              <a:rPr lang="en-US" dirty="0" smtClean="0">
                <a:latin typeface="Courier New" pitchFamily="49" charset="0"/>
                <a:cs typeface="Courier New" pitchFamily="49" charset="0"/>
              </a:rPr>
              <a:t>“cat /</a:t>
            </a:r>
            <a:r>
              <a:rPr lang="en-US" dirty="0" err="1" smtClean="0">
                <a:latin typeface="Courier New" pitchFamily="49" charset="0"/>
                <a:cs typeface="Courier New" pitchFamily="49" charset="0"/>
              </a:rPr>
              <a:t>dev</a:t>
            </a:r>
            <a:r>
              <a:rPr lang="en-US" dirty="0" smtClean="0">
                <a:latin typeface="Courier New" pitchFamily="49" charset="0"/>
                <a:cs typeface="Courier New" pitchFamily="49" charset="0"/>
              </a:rPr>
              <a:t>/zero | </a:t>
            </a:r>
            <a:r>
              <a:rPr lang="en-US" dirty="0" err="1" smtClean="0">
                <a:latin typeface="Courier New" pitchFamily="49" charset="0"/>
                <a:cs typeface="Courier New" pitchFamily="49" charset="0"/>
              </a:rPr>
              <a:t>hexdump</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Cv</a:t>
            </a:r>
            <a:r>
              <a:rPr lang="en-US" dirty="0" smtClean="0">
                <a:latin typeface="Courier New" pitchFamily="49" charset="0"/>
                <a:cs typeface="Courier New" pitchFamily="49" charset="0"/>
              </a:rPr>
              <a:t>”</a:t>
            </a:r>
            <a:r>
              <a:rPr lang="en-US" dirty="0" smtClean="0"/>
              <a:t> to generate </a:t>
            </a:r>
            <a:r>
              <a:rPr lang="en-US" dirty="0" err="1" smtClean="0"/>
              <a:t>ssh</a:t>
            </a:r>
            <a:r>
              <a:rPr lang="en-US" dirty="0" smtClean="0"/>
              <a:t> packet traffic.</a:t>
            </a:r>
          </a:p>
          <a:p>
            <a:r>
              <a:rPr lang="en-US" dirty="0" smtClean="0"/>
              <a:t>BUSY2</a:t>
            </a:r>
          </a:p>
          <a:p>
            <a:pPr lvl="1"/>
            <a:r>
              <a:rPr lang="en-US" dirty="0" smtClean="0"/>
              <a:t>The IDLE system is taken and a single instance of a memory thrashing program is executed.</a:t>
            </a:r>
          </a:p>
          <a:p>
            <a:pPr lvl="1"/>
            <a:r>
              <a:rPr lang="en-US" dirty="0" smtClean="0"/>
              <a:t>This program compares data in 2 512KB memory buffers which should consistently thrash the L2 cache.</a:t>
            </a:r>
          </a:p>
          <a:p>
            <a:r>
              <a:rPr lang="en-US" dirty="0" smtClean="0"/>
              <a:t>BUSY3</a:t>
            </a:r>
          </a:p>
          <a:p>
            <a:pPr lvl="1"/>
            <a:r>
              <a:rPr lang="en-US" dirty="0" smtClean="0"/>
              <a:t>The BUSY2 system is taken and a second instance of the memory thrashing program is executed.</a:t>
            </a:r>
          </a:p>
          <a:p>
            <a:r>
              <a:rPr lang="en-US" dirty="0" smtClean="0"/>
              <a:t>BUSY4</a:t>
            </a:r>
          </a:p>
          <a:p>
            <a:pPr lvl="1"/>
            <a:r>
              <a:rPr lang="en-US" dirty="0" smtClean="0"/>
              <a:t>This setup combines the BUSY1 and BUSY3 configuration.</a:t>
            </a:r>
          </a:p>
          <a:p>
            <a:pPr lvl="1"/>
            <a:r>
              <a:rPr lang="en-US" dirty="0" smtClean="0"/>
              <a:t>There are 2 </a:t>
            </a:r>
            <a:r>
              <a:rPr lang="en-US" dirty="0" err="1" smtClean="0"/>
              <a:t>ssh</a:t>
            </a:r>
            <a:r>
              <a:rPr lang="en-US" dirty="0" smtClean="0"/>
              <a:t> sessions displaying the </a:t>
            </a:r>
            <a:r>
              <a:rPr lang="en-US" dirty="0" err="1" smtClean="0"/>
              <a:t>hexdump</a:t>
            </a:r>
            <a:r>
              <a:rPr lang="en-US" dirty="0" smtClean="0"/>
              <a:t> output and 2 instances of the memory thrashing program are running.</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31</a:t>
            </a:fld>
            <a:endParaRPr lang="en-US" dirty="0"/>
          </a:p>
        </p:txBody>
      </p:sp>
    </p:spTree>
    <p:extLst>
      <p:ext uri="{BB962C8B-B14F-4D97-AF65-F5344CB8AC3E}">
        <p14:creationId xmlns:p14="http://schemas.microsoft.com/office/powerpoint/2010/main" val="454941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test results…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588125"/>
            <a:ext cx="698500" cy="282575"/>
          </a:xfrm>
        </p:spPr>
        <p:txBody>
          <a:bodyPr/>
          <a:lstStyle/>
          <a:p>
            <a:pPr>
              <a:defRPr/>
            </a:pPr>
            <a:fld id="{29BD3633-7A79-4899-981C-57CF7336BC8A}" type="slidenum">
              <a:rPr lang="en-US" smtClean="0"/>
              <a:pPr>
                <a:defRPr/>
              </a:pPr>
              <a:t>32</a:t>
            </a:fld>
            <a:endParaRPr lang="en-US" dirty="0"/>
          </a:p>
        </p:txBody>
      </p:sp>
    </p:spTree>
    <p:extLst>
      <p:ext uri="{BB962C8B-B14F-4D97-AF65-F5344CB8AC3E}">
        <p14:creationId xmlns:p14="http://schemas.microsoft.com/office/powerpoint/2010/main" val="3495507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data was captured…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7783800"/>
              </p:ext>
            </p:extLst>
          </p:nvPr>
        </p:nvGraphicFramePr>
        <p:xfrm>
          <a:off x="152400" y="2529840"/>
          <a:ext cx="8674104" cy="3489960"/>
        </p:xfrm>
        <a:graphic>
          <a:graphicData uri="http://schemas.openxmlformats.org/drawingml/2006/table">
            <a:tbl>
              <a:tblPr firstRow="1" bandRow="1">
                <a:tableStyleId>{5C22544A-7EE6-4342-B048-85BDC9FD1C3A}</a:tableStyleId>
              </a:tblPr>
              <a:tblGrid>
                <a:gridCol w="1445684"/>
                <a:gridCol w="1445684"/>
                <a:gridCol w="1445684"/>
                <a:gridCol w="1445684"/>
                <a:gridCol w="1445684"/>
                <a:gridCol w="1445684"/>
              </a:tblGrid>
              <a:tr h="573126">
                <a:tc gridSpan="2">
                  <a:txBody>
                    <a:bodyPr/>
                    <a:lstStyle/>
                    <a:p>
                      <a:pPr algn="ctr"/>
                      <a:r>
                        <a:rPr lang="en-US" dirty="0" smtClean="0"/>
                        <a:t>SMP</a:t>
                      </a:r>
                    </a:p>
                    <a:p>
                      <a:pPr algn="ctr"/>
                      <a:r>
                        <a:rPr lang="en-US" dirty="0" smtClean="0"/>
                        <a:t>no Affinity</a:t>
                      </a:r>
                      <a:endParaRPr lang="en-US" dirty="0"/>
                    </a:p>
                  </a:txBody>
                  <a:tcPr/>
                </a:tc>
                <a:tc hMerge="1">
                  <a:txBody>
                    <a:bodyPr/>
                    <a:lstStyle/>
                    <a:p>
                      <a:endParaRPr lang="en-US"/>
                    </a:p>
                  </a:txBody>
                  <a:tcPr/>
                </a:tc>
                <a:tc gridSpan="2">
                  <a:txBody>
                    <a:bodyPr/>
                    <a:lstStyle/>
                    <a:p>
                      <a:pPr algn="ctr"/>
                      <a:r>
                        <a:rPr lang="en-US" dirty="0" smtClean="0"/>
                        <a:t>SMP</a:t>
                      </a:r>
                    </a:p>
                    <a:p>
                      <a:pPr algn="ctr"/>
                      <a:r>
                        <a:rPr lang="en-US" dirty="0" smtClean="0"/>
                        <a:t>with Affinity</a:t>
                      </a:r>
                      <a:endParaRPr lang="en-US" dirty="0"/>
                    </a:p>
                  </a:txBody>
                  <a:tcPr/>
                </a:tc>
                <a:tc hMerge="1">
                  <a:txBody>
                    <a:bodyPr/>
                    <a:lstStyle/>
                    <a:p>
                      <a:endParaRPr lang="en-US"/>
                    </a:p>
                  </a:txBody>
                  <a:tcPr/>
                </a:tc>
                <a:tc gridSpan="2">
                  <a:txBody>
                    <a:bodyPr/>
                    <a:lstStyle/>
                    <a:p>
                      <a:pPr algn="ctr"/>
                      <a:r>
                        <a:rPr lang="en-US" dirty="0" smtClean="0"/>
                        <a:t>SMP – ISOLCPU=1</a:t>
                      </a:r>
                    </a:p>
                    <a:p>
                      <a:pPr algn="ctr"/>
                      <a:r>
                        <a:rPr lang="en-US" dirty="0" smtClean="0"/>
                        <a:t>with Affinity</a:t>
                      </a:r>
                      <a:endParaRPr lang="en-US" dirty="0"/>
                    </a:p>
                  </a:txBody>
                  <a:tcPr/>
                </a:tc>
                <a:tc hMerge="1">
                  <a:txBody>
                    <a:bodyPr/>
                    <a:lstStyle/>
                    <a:p>
                      <a:endParaRPr lang="en-US"/>
                    </a:p>
                  </a:txBody>
                  <a:tcPr/>
                </a:tc>
              </a:tr>
              <a:tr h="231980">
                <a:tc>
                  <a:txBody>
                    <a:bodyPr/>
                    <a:lstStyle/>
                    <a:p>
                      <a:pPr algn="ctr"/>
                      <a:r>
                        <a:rPr lang="en-US" sz="1100" dirty="0" err="1" smtClean="0">
                          <a:solidFill>
                            <a:schemeClr val="bg1"/>
                          </a:solidFill>
                        </a:rPr>
                        <a:t>linux</a:t>
                      </a:r>
                      <a:r>
                        <a:rPr lang="en-US" sz="1100" baseline="0" dirty="0" smtClean="0">
                          <a:solidFill>
                            <a:schemeClr val="bg1"/>
                          </a:solidFill>
                        </a:rPr>
                        <a:t> workload</a:t>
                      </a:r>
                      <a:endParaRPr lang="en-US" sz="1100" dirty="0" smtClean="0">
                        <a:solidFill>
                          <a:schemeClr val="bg1"/>
                        </a:solidFill>
                      </a:endParaRPr>
                    </a:p>
                  </a:txBody>
                  <a:tcPr anchor="ctr">
                    <a:solidFill>
                      <a:schemeClr val="bg1">
                        <a:lumMod val="50000"/>
                      </a:schemeClr>
                    </a:solidFill>
                  </a:tcPr>
                </a:tc>
                <a:tc>
                  <a:txBody>
                    <a:bodyPr/>
                    <a:lstStyle/>
                    <a:p>
                      <a:pPr algn="ctr"/>
                      <a:r>
                        <a:rPr lang="en-US" sz="1100" dirty="0" smtClean="0">
                          <a:solidFill>
                            <a:schemeClr val="bg1"/>
                          </a:solidFill>
                        </a:rPr>
                        <a:t>performance</a:t>
                      </a:r>
                      <a:r>
                        <a:rPr lang="en-US" sz="1100" baseline="0" dirty="0" smtClean="0">
                          <a:solidFill>
                            <a:schemeClr val="bg1"/>
                          </a:solidFill>
                        </a:rPr>
                        <a:t> thread</a:t>
                      </a:r>
                      <a:endParaRPr lang="en-US" sz="1100" dirty="0" smtClean="0">
                        <a:solidFill>
                          <a:schemeClr val="bg1"/>
                        </a:solidFill>
                      </a:endParaRPr>
                    </a:p>
                  </a:txBody>
                  <a:tcPr anchor="ctr">
                    <a:solidFill>
                      <a:schemeClr val="bg1">
                        <a:lumMod val="50000"/>
                      </a:schemeClr>
                    </a:solidFill>
                  </a:tcPr>
                </a:tc>
                <a:tc>
                  <a:txBody>
                    <a:bodyPr/>
                    <a:lstStyle/>
                    <a:p>
                      <a:pPr algn="ctr"/>
                      <a:r>
                        <a:rPr lang="en-US" sz="1100" dirty="0" err="1" smtClean="0">
                          <a:solidFill>
                            <a:schemeClr val="bg1"/>
                          </a:solidFill>
                        </a:rPr>
                        <a:t>linux</a:t>
                      </a:r>
                      <a:r>
                        <a:rPr lang="en-US" sz="1100" baseline="0" dirty="0" smtClean="0">
                          <a:solidFill>
                            <a:schemeClr val="bg1"/>
                          </a:solidFill>
                        </a:rPr>
                        <a:t> workload</a:t>
                      </a:r>
                      <a:endParaRPr lang="en-US" sz="1100" dirty="0" smtClean="0">
                        <a:solidFill>
                          <a:schemeClr val="bg1"/>
                        </a:solidFill>
                      </a:endParaRPr>
                    </a:p>
                  </a:txBody>
                  <a:tcPr anchor="ctr">
                    <a:solidFill>
                      <a:schemeClr val="bg1">
                        <a:lumMod val="50000"/>
                      </a:schemeClr>
                    </a:solidFill>
                  </a:tcPr>
                </a:tc>
                <a:tc>
                  <a:txBody>
                    <a:bodyPr/>
                    <a:lstStyle/>
                    <a:p>
                      <a:pPr algn="ctr"/>
                      <a:r>
                        <a:rPr lang="en-US" sz="1100" dirty="0" smtClean="0">
                          <a:solidFill>
                            <a:schemeClr val="bg1"/>
                          </a:solidFill>
                        </a:rPr>
                        <a:t>performance</a:t>
                      </a:r>
                      <a:r>
                        <a:rPr lang="en-US" sz="1100" baseline="0" dirty="0" smtClean="0">
                          <a:solidFill>
                            <a:schemeClr val="bg1"/>
                          </a:solidFill>
                        </a:rPr>
                        <a:t> thread</a:t>
                      </a:r>
                      <a:endParaRPr lang="en-US" sz="1100" dirty="0" smtClean="0">
                        <a:solidFill>
                          <a:schemeClr val="bg1"/>
                        </a:solidFill>
                      </a:endParaRPr>
                    </a:p>
                  </a:txBody>
                  <a:tcPr anchor="ctr">
                    <a:solidFill>
                      <a:schemeClr val="bg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smtClean="0">
                          <a:solidFill>
                            <a:schemeClr val="bg1"/>
                          </a:solidFill>
                        </a:rPr>
                        <a:t>linux</a:t>
                      </a:r>
                      <a:r>
                        <a:rPr lang="en-US" sz="1100" baseline="0" dirty="0" smtClean="0">
                          <a:solidFill>
                            <a:schemeClr val="bg1"/>
                          </a:solidFill>
                        </a:rPr>
                        <a:t> workload</a:t>
                      </a:r>
                      <a:endParaRPr lang="en-US" sz="1100" dirty="0" smtClean="0">
                        <a:solidFill>
                          <a:schemeClr val="bg1"/>
                        </a:solidFill>
                      </a:endParaRPr>
                    </a:p>
                  </a:txBody>
                  <a:tcPr anchor="ctr">
                    <a:solidFill>
                      <a:schemeClr val="bg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bg1"/>
                          </a:solidFill>
                        </a:rPr>
                        <a:t>performance</a:t>
                      </a:r>
                      <a:r>
                        <a:rPr lang="en-US" sz="1100" baseline="0" dirty="0" smtClean="0">
                          <a:solidFill>
                            <a:schemeClr val="bg1"/>
                          </a:solidFill>
                        </a:rPr>
                        <a:t> thread</a:t>
                      </a:r>
                      <a:endParaRPr lang="en-US" sz="1100" dirty="0" smtClean="0">
                        <a:solidFill>
                          <a:schemeClr val="bg1"/>
                        </a:solidFill>
                      </a:endParaRPr>
                    </a:p>
                  </a:txBody>
                  <a:tcPr anchor="ctr">
                    <a:solidFill>
                      <a:schemeClr val="bg1">
                        <a:lumMod val="50000"/>
                      </a:schemeClr>
                    </a:solidFill>
                  </a:tcPr>
                </a:tc>
              </a:tr>
              <a:tr h="245625">
                <a:tc rowSpan="2">
                  <a:txBody>
                    <a:bodyPr/>
                    <a:lstStyle/>
                    <a:p>
                      <a:pPr algn="ctr"/>
                      <a:r>
                        <a:rPr lang="en-US" sz="1100" dirty="0" smtClean="0"/>
                        <a:t>IDLE</a:t>
                      </a:r>
                    </a:p>
                  </a:txBody>
                  <a:tcPr anchor="ctr"/>
                </a:tc>
                <a:tc>
                  <a:txBody>
                    <a:bodyPr/>
                    <a:lstStyle/>
                    <a:p>
                      <a:pPr algn="ct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IDLE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IDLE</a:t>
                      </a:r>
                    </a:p>
                  </a:txBody>
                  <a:tcPr anchor="ctr"/>
                </a:tc>
                <a:tc>
                  <a:txBody>
                    <a:bodyPr/>
                    <a:lstStyle/>
                    <a:p>
                      <a:pPr algn="ctr"/>
                      <a:r>
                        <a:rPr lang="en-US" sz="1100" dirty="0" smtClean="0"/>
                        <a:t>with work</a:t>
                      </a:r>
                    </a:p>
                  </a:txBody>
                  <a:tcPr anchor="ctr"/>
                </a:tc>
              </a:tr>
              <a:tr h="245625">
                <a:tc vMerge="1">
                  <a:txBody>
                    <a:bodyPr/>
                    <a:lstStyle/>
                    <a:p>
                      <a:endParaRPr lang="en-US"/>
                    </a:p>
                  </a:txBody>
                  <a:tcPr/>
                </a:tc>
                <a:tc>
                  <a:txBody>
                    <a:bodyPr/>
                    <a:lstStyle/>
                    <a:p>
                      <a:pPr algn="ct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r>
              <a:tr h="245625">
                <a:tc rowSpan="2">
                  <a:txBody>
                    <a:bodyPr/>
                    <a:lstStyle/>
                    <a:p>
                      <a:pPr algn="ctr"/>
                      <a:r>
                        <a:rPr lang="en-US" sz="1100" dirty="0" smtClean="0"/>
                        <a:t>BUSY1</a:t>
                      </a:r>
                      <a:endParaRPr lang="en-US" sz="1100" dirty="0" smtClean="0"/>
                    </a:p>
                  </a:txBody>
                  <a:tcPr anchor="ctr"/>
                </a:tc>
                <a:tc>
                  <a:txBody>
                    <a:bodyPr/>
                    <a:lstStyle/>
                    <a:p>
                      <a:pPr algn="ct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BUSY1</a:t>
                      </a:r>
                      <a:endParaRPr lang="en-US" sz="11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BUSY1</a:t>
                      </a:r>
                      <a:endParaRPr lang="en-US" sz="1100" dirty="0" smtClean="0"/>
                    </a:p>
                  </a:txBody>
                  <a:tcPr anchor="ctr"/>
                </a:tc>
                <a:tc>
                  <a:txBody>
                    <a:bodyPr/>
                    <a:lstStyle/>
                    <a:p>
                      <a:pPr algn="ctr"/>
                      <a:r>
                        <a:rPr lang="en-US" sz="1100" dirty="0" smtClean="0"/>
                        <a:t>with work</a:t>
                      </a:r>
                    </a:p>
                  </a:txBody>
                  <a:tcPr anchor="ctr"/>
                </a:tc>
              </a:tr>
              <a:tr h="245625">
                <a:tc vMerge="1">
                  <a:txBody>
                    <a:bodyPr/>
                    <a:lstStyle/>
                    <a:p>
                      <a:endParaRPr lang="en-US"/>
                    </a:p>
                  </a:txBody>
                  <a:tcPr/>
                </a:tc>
                <a:tc>
                  <a:txBody>
                    <a:bodyPr/>
                    <a:lstStyle/>
                    <a:p>
                      <a:pPr algn="ct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r>
              <a:tr h="245625">
                <a:tc rowSpan="2">
                  <a:txBody>
                    <a:bodyPr/>
                    <a:lstStyle/>
                    <a:p>
                      <a:pPr algn="ctr"/>
                      <a:r>
                        <a:rPr lang="en-US" sz="1100" dirty="0" smtClean="0"/>
                        <a:t>BUSY2</a:t>
                      </a:r>
                      <a:endParaRPr lang="en-US" sz="1100" dirty="0" smtClean="0"/>
                    </a:p>
                  </a:txBody>
                  <a:tcPr anchor="ctr"/>
                </a:tc>
                <a:tc>
                  <a:txBody>
                    <a:bodyPr/>
                    <a:lstStyle/>
                    <a:p>
                      <a:pPr algn="ct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BUSY2</a:t>
                      </a:r>
                      <a:endParaRPr lang="en-US" sz="11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BUSY2</a:t>
                      </a:r>
                      <a:endParaRPr lang="en-US" sz="1100" dirty="0" smtClean="0"/>
                    </a:p>
                  </a:txBody>
                  <a:tcPr anchor="ctr"/>
                </a:tc>
                <a:tc>
                  <a:txBody>
                    <a:bodyPr/>
                    <a:lstStyle/>
                    <a:p>
                      <a:pPr algn="ctr"/>
                      <a:r>
                        <a:rPr lang="en-US" sz="1100" dirty="0" smtClean="0"/>
                        <a:t>with work</a:t>
                      </a:r>
                    </a:p>
                  </a:txBody>
                  <a:tcPr anchor="ctr"/>
                </a:tc>
              </a:tr>
              <a:tr h="245625">
                <a:tc vMerge="1">
                  <a:txBody>
                    <a:bodyPr/>
                    <a:lstStyle/>
                    <a:p>
                      <a:endParaRPr lang="en-US"/>
                    </a:p>
                  </a:txBody>
                  <a:tcPr/>
                </a:tc>
                <a:tc>
                  <a:txBody>
                    <a:bodyPr/>
                    <a:lstStyle/>
                    <a:p>
                      <a:pPr algn="ct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r>
              <a:tr h="245625">
                <a:tc rowSpan="2">
                  <a:txBody>
                    <a:bodyPr/>
                    <a:lstStyle/>
                    <a:p>
                      <a:pPr algn="ctr"/>
                      <a:r>
                        <a:rPr lang="en-US" sz="1100" dirty="0" smtClean="0"/>
                        <a:t>BUSY3</a:t>
                      </a:r>
                      <a:endParaRPr lang="en-US" sz="1100" dirty="0" smtClean="0"/>
                    </a:p>
                  </a:txBody>
                  <a:tcPr anchor="ctr"/>
                </a:tc>
                <a:tc>
                  <a:txBody>
                    <a:bodyPr/>
                    <a:lstStyle/>
                    <a:p>
                      <a:pPr algn="ct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BUSY3</a:t>
                      </a:r>
                      <a:endParaRPr lang="en-US" sz="11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BUSY3</a:t>
                      </a:r>
                      <a:endParaRPr lang="en-US" sz="1100" dirty="0" smtClean="0"/>
                    </a:p>
                  </a:txBody>
                  <a:tcPr anchor="ctr"/>
                </a:tc>
                <a:tc>
                  <a:txBody>
                    <a:bodyPr/>
                    <a:lstStyle/>
                    <a:p>
                      <a:pPr algn="ctr"/>
                      <a:r>
                        <a:rPr lang="en-US" sz="1100" dirty="0" smtClean="0"/>
                        <a:t>with work</a:t>
                      </a:r>
                    </a:p>
                  </a:txBody>
                  <a:tcPr anchor="ctr"/>
                </a:tc>
              </a:tr>
              <a:tr h="245625">
                <a:tc vMerge="1">
                  <a:txBody>
                    <a:bodyPr/>
                    <a:lstStyle/>
                    <a:p>
                      <a:endParaRPr lang="en-US"/>
                    </a:p>
                  </a:txBody>
                  <a:tcPr/>
                </a:tc>
                <a:tc>
                  <a:txBody>
                    <a:bodyPr/>
                    <a:lstStyle/>
                    <a:p>
                      <a:pPr algn="ct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r>
              <a:tr h="245625">
                <a:tc rowSpan="2">
                  <a:txBody>
                    <a:bodyPr/>
                    <a:lstStyle/>
                    <a:p>
                      <a:pPr algn="ctr"/>
                      <a:r>
                        <a:rPr lang="en-US" sz="1100" dirty="0" smtClean="0"/>
                        <a:t>BUSY4</a:t>
                      </a:r>
                      <a:endParaRPr lang="en-US" sz="1100" dirty="0" smtClean="0"/>
                    </a:p>
                  </a:txBody>
                  <a:tcPr anchor="ctr"/>
                </a:tc>
                <a:tc>
                  <a:txBody>
                    <a:bodyPr/>
                    <a:lstStyle/>
                    <a:p>
                      <a:pPr algn="ct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BUSY4</a:t>
                      </a:r>
                      <a:endParaRPr lang="en-US" sz="11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with</a:t>
                      </a:r>
                      <a:r>
                        <a:rPr lang="en-US" sz="1100" baseline="0" dirty="0" smtClean="0"/>
                        <a:t> work</a:t>
                      </a:r>
                      <a:endParaRPr lang="en-US" sz="1100" dirty="0" smtClean="0"/>
                    </a:p>
                  </a:txBody>
                  <a:tcPr anchor="ctr"/>
                </a:tc>
                <a:tc rowSpan="2">
                  <a:txBody>
                    <a:bodyPr/>
                    <a:lstStyle/>
                    <a:p>
                      <a:pPr algn="ctr"/>
                      <a:r>
                        <a:rPr lang="en-US" sz="1100" dirty="0" smtClean="0"/>
                        <a:t>BUSY4</a:t>
                      </a:r>
                      <a:endParaRPr lang="en-US" sz="1100" dirty="0" smtClean="0"/>
                    </a:p>
                  </a:txBody>
                  <a:tcPr anchor="ctr"/>
                </a:tc>
                <a:tc>
                  <a:txBody>
                    <a:bodyPr/>
                    <a:lstStyle/>
                    <a:p>
                      <a:pPr algn="ctr"/>
                      <a:r>
                        <a:rPr lang="en-US" sz="1100" dirty="0" smtClean="0"/>
                        <a:t>with work</a:t>
                      </a:r>
                    </a:p>
                  </a:txBody>
                  <a:tcPr anchor="ctr"/>
                </a:tc>
              </a:tr>
              <a:tr h="245625">
                <a:tc vMerge="1">
                  <a:txBody>
                    <a:bodyPr/>
                    <a:lstStyle/>
                    <a:p>
                      <a:endParaRPr lang="en-US"/>
                    </a:p>
                  </a:txBody>
                  <a:tcPr/>
                </a:tc>
                <a:tc>
                  <a:txBody>
                    <a:bodyPr/>
                    <a:lstStyle/>
                    <a:p>
                      <a:pPr algn="ct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no work</a:t>
                      </a:r>
                    </a:p>
                  </a:txBody>
                  <a:tcPr anchor="ctr"/>
                </a:tc>
              </a:tr>
            </a:tbl>
          </a:graphicData>
        </a:graphic>
      </p:graphicFrame>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33</a:t>
            </a:fld>
            <a:endParaRPr lang="en-US" dirty="0"/>
          </a:p>
        </p:txBody>
      </p:sp>
      <p:sp>
        <p:nvSpPr>
          <p:cNvPr id="6" name="Content Placeholder 2"/>
          <p:cNvSpPr txBox="1">
            <a:spLocks/>
          </p:cNvSpPr>
          <p:nvPr/>
        </p:nvSpPr>
        <p:spPr bwMode="auto">
          <a:xfrm>
            <a:off x="212446" y="1095375"/>
            <a:ext cx="8674101" cy="1419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003399"/>
              </a:buClr>
              <a:buSzPct val="75000"/>
              <a:buFont typeface="Wingdings" pitchFamily="2" charset="2"/>
              <a:buChar char="n"/>
              <a:defRPr sz="2400" b="1">
                <a:solidFill>
                  <a:schemeClr val="tx1"/>
                </a:solidFill>
                <a:latin typeface="+mn-lt"/>
                <a:ea typeface="+mn-ea"/>
                <a:cs typeface="+mn-cs"/>
              </a:defRPr>
            </a:lvl1pPr>
            <a:lvl2pPr marL="742950" indent="-285750" algn="l" rtl="0" eaLnBrk="1" fontAlgn="base" hangingPunct="1">
              <a:lnSpc>
                <a:spcPts val="2000"/>
              </a:lnSpc>
              <a:spcBef>
                <a:spcPct val="20000"/>
              </a:spcBef>
              <a:spcAft>
                <a:spcPct val="0"/>
              </a:spcAft>
              <a:buClr>
                <a:srgbClr val="003399"/>
              </a:buClr>
              <a:buSzPct val="90000"/>
              <a:buFont typeface="Symbol" pitchFamily="18" charset="2"/>
              <a:buChar char="-"/>
              <a:defRPr sz="1800">
                <a:solidFill>
                  <a:schemeClr val="tx1"/>
                </a:solidFill>
                <a:latin typeface="+mn-lt"/>
              </a:defRPr>
            </a:lvl2pPr>
            <a:lvl3pPr marL="1143000" indent="-228600" algn="l" rtl="0" eaLnBrk="1" fontAlgn="base" hangingPunct="1">
              <a:spcBef>
                <a:spcPct val="20000"/>
              </a:spcBef>
              <a:spcAft>
                <a:spcPct val="0"/>
              </a:spcAft>
              <a:buClr>
                <a:srgbClr val="003399"/>
              </a:buClr>
              <a:buSzPct val="90000"/>
              <a:buFont typeface="Wingdings" pitchFamily="2" charset="2"/>
              <a:buChar char="l"/>
              <a:defRPr sz="1600">
                <a:solidFill>
                  <a:schemeClr val="tx1"/>
                </a:solidFill>
                <a:latin typeface="+mn-lt"/>
              </a:defRPr>
            </a:lvl3pPr>
            <a:lvl4pPr marL="1600200" indent="-228600" algn="l" rtl="0" eaLnBrk="1" fontAlgn="base" hangingPunct="1">
              <a:spcBef>
                <a:spcPct val="20000"/>
              </a:spcBef>
              <a:spcAft>
                <a:spcPct val="0"/>
              </a:spcAft>
              <a:buClr>
                <a:srgbClr val="003399"/>
              </a:buClr>
              <a:buSzPct val="90000"/>
              <a:buFont typeface="Symbol" pitchFamily="18" charset="2"/>
              <a:buChar char="-"/>
              <a:defRPr sz="1400">
                <a:solidFill>
                  <a:schemeClr val="tx1"/>
                </a:solidFill>
                <a:latin typeface="+mn-lt"/>
              </a:defRPr>
            </a:lvl4pPr>
            <a:lvl5pPr marL="2057400" indent="-228600" algn="l" rtl="0" eaLnBrk="1" fontAlgn="base" hangingPunct="1">
              <a:spcBef>
                <a:spcPct val="20000"/>
              </a:spcBef>
              <a:spcAft>
                <a:spcPct val="0"/>
              </a:spcAft>
              <a:buClr>
                <a:srgbClr val="003399"/>
              </a:buClr>
              <a:buSzPct val="90000"/>
              <a:buFont typeface="Symbol" pitchFamily="18" charset="2"/>
              <a:buChar char="-"/>
              <a:defRPr sz="1400">
                <a:solidFill>
                  <a:schemeClr val="tx1"/>
                </a:solidFill>
                <a:latin typeface="+mn-lt"/>
              </a:defRPr>
            </a:lvl5pPr>
            <a:lvl6pPr marL="25146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9pPr>
          </a:lstStyle>
          <a:p>
            <a:r>
              <a:rPr lang="en-US" dirty="0" smtClean="0"/>
              <a:t>The slides that follow </a:t>
            </a:r>
            <a:r>
              <a:rPr lang="en-US" dirty="0" smtClean="0"/>
              <a:t>represent </a:t>
            </a:r>
            <a:r>
              <a:rPr lang="en-US" dirty="0" smtClean="0"/>
              <a:t>the data captured </a:t>
            </a:r>
            <a:r>
              <a:rPr lang="en-US" dirty="0" smtClean="0"/>
              <a:t>for</a:t>
            </a:r>
          </a:p>
          <a:p>
            <a:pPr lvl="1"/>
            <a:r>
              <a:rPr lang="en-US" dirty="0" smtClean="0"/>
              <a:t>3 </a:t>
            </a:r>
            <a:r>
              <a:rPr lang="en-US" dirty="0" smtClean="0"/>
              <a:t>different operating </a:t>
            </a:r>
            <a:r>
              <a:rPr lang="en-US" dirty="0" smtClean="0"/>
              <a:t>configurations</a:t>
            </a:r>
          </a:p>
          <a:p>
            <a:pPr lvl="1"/>
            <a:r>
              <a:rPr lang="en-US" dirty="0" smtClean="0"/>
              <a:t>5 different </a:t>
            </a:r>
            <a:r>
              <a:rPr lang="en-US" dirty="0" err="1" smtClean="0"/>
              <a:t>linux</a:t>
            </a:r>
            <a:r>
              <a:rPr lang="en-US" dirty="0" smtClean="0"/>
              <a:t> </a:t>
            </a:r>
            <a:r>
              <a:rPr lang="en-US" dirty="0" smtClean="0"/>
              <a:t>work load </a:t>
            </a:r>
            <a:r>
              <a:rPr lang="en-US" dirty="0" smtClean="0"/>
              <a:t>profiles</a:t>
            </a:r>
          </a:p>
          <a:p>
            <a:pPr lvl="1"/>
            <a:r>
              <a:rPr lang="en-US" dirty="0" smtClean="0"/>
              <a:t>performance thread execution with work and without work</a:t>
            </a:r>
            <a:endParaRPr lang="en-US" dirty="0"/>
          </a:p>
        </p:txBody>
      </p:sp>
    </p:spTree>
    <p:extLst>
      <p:ext uri="{BB962C8B-B14F-4D97-AF65-F5344CB8AC3E}">
        <p14:creationId xmlns:p14="http://schemas.microsoft.com/office/powerpoint/2010/main" val="555340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Results Executive Summary</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The first tests show how the program runs on a standard SMP system with an idle workload and no affinity.  This is a baseline snapshot of what the hardware and software are ultimately capable of.  If we just look at the largest DMA size that was tested, 2048 bytes, we see that the test loop run with work takes an average of 4.169us and the test loop run without work takes an average of 4.487us.  This trend is pretty consistent with the larger DMA sizes that were tested, the 256 byte size and below actually show the no work test beating out the work tests, but 512 bytes and above run faster with work.  This is most likely caused by two things, first the minimal time it takes to retrigger the DMA with no work is about 340ns, so there needs to be enough DMA time to offset that overhead, which occurs at the 256 byte size, and secondly, the test with work pulls all of the output buffer data into the L1 cache which means that the subsequent DMA is guaranteed to be pulling the output buffer from the L1 cache.</a:t>
            </a:r>
          </a:p>
          <a:p>
            <a:pPr marL="0" indent="0">
              <a:buNone/>
            </a:pPr>
            <a:r>
              <a:rPr lang="en-US" dirty="0" smtClean="0"/>
              <a:t>This first test also shows the typical jitter induced by the operating system is consistently below 100us however there are a number of spikes that were captured above 600us.</a:t>
            </a:r>
          </a:p>
          <a:p>
            <a:pPr marL="0" indent="0">
              <a:buNone/>
            </a:pPr>
            <a:r>
              <a:rPr lang="en-US" dirty="0" smtClean="0"/>
              <a:t>In the second test, the performance test thread is run with affinity for core 1, and while the average loop times do not appear to be affected much at all, there are a couple of whopping jitter spikes that we detected just above 4ms.  This is indicative of the fact that our affinity constraint has made it harder for the OS to schedule our performance test thread in this pure SMP environment.</a:t>
            </a:r>
          </a:p>
          <a:p>
            <a:pPr marL="0" indent="0">
              <a:buNone/>
            </a:pPr>
            <a:r>
              <a:rPr lang="en-US" dirty="0" smtClean="0"/>
              <a:t>As the tests continue from this point they build from these first two cases of idle workloads and they add more and more workload to the </a:t>
            </a:r>
            <a:r>
              <a:rPr lang="en-US" dirty="0" err="1" smtClean="0"/>
              <a:t>linux</a:t>
            </a:r>
            <a:r>
              <a:rPr lang="en-US" dirty="0" smtClean="0"/>
              <a:t> environment.  Under the worst conditions we present, the test with work bloats out to an average loop time of 14us and the test with no work bloats to 16us, and the typical jitter that we see is consistently around 40ms to 50ms.</a:t>
            </a:r>
          </a:p>
          <a:p>
            <a:pPr marL="0" indent="0">
              <a:buNone/>
            </a:pPr>
            <a:r>
              <a:rPr lang="en-US" dirty="0" smtClean="0"/>
              <a:t>Now when the tests turn to the SMP with core isolation cases we see things drop back down to the range we saw in the idle standard SMP case.  The typical loop time for the 2048 byte test is back to 4.168us, and we don’t see the effect of the no work passes beating the ones with work as we did before.  I’m not sure why that is.  Probably the most notable difference in these cases is the jitter.  In the idle version of the test the worst case jitter is consistently between 30 to 45us, which is substantially lower than the standard SMP cases.</a:t>
            </a:r>
          </a:p>
          <a:p>
            <a:pPr marL="0" indent="0">
              <a:buNone/>
            </a:pPr>
            <a:r>
              <a:rPr lang="en-US" dirty="0" smtClean="0"/>
              <a:t>As the SMP with core isolation test cases proceed to add workload to the </a:t>
            </a:r>
            <a:r>
              <a:rPr lang="en-US" dirty="0" err="1" smtClean="0"/>
              <a:t>linux</a:t>
            </a:r>
            <a:r>
              <a:rPr lang="en-US" dirty="0" smtClean="0"/>
              <a:t> environment, we don’t see any real change in the average total loop time results, they stay very consistent, however, the average jitter that we see does jump up noticeably to the 60 – 70us range and we even catch one spike just above 100us in one test pass.</a:t>
            </a:r>
          </a:p>
          <a:p>
            <a:pPr marL="0" indent="0">
              <a:buNone/>
            </a:pPr>
            <a:r>
              <a:rPr lang="en-US" dirty="0" smtClean="0"/>
              <a:t>What these results demonstrate is that letting the A9 cluster run in a normal SMP configuration actually provides good performance results when attempting to service something with real time characteristics like this test.  You don’t get deterministic results, but the overall average performance is good.  We also show that when you take that standard SMP environment and artificially constrain it with core affinity, you make it very difficult for the operating system to execute your application with any consistency, actually making things worse.  However, when you use core isolation in conjunction with core affinity, you can get very consistent results and the determinism is about as good as you can expect from a </a:t>
            </a:r>
            <a:r>
              <a:rPr lang="en-US" dirty="0" err="1" smtClean="0"/>
              <a:t>linux</a:t>
            </a:r>
            <a:r>
              <a:rPr lang="en-US" dirty="0" smtClean="0"/>
              <a:t> environment.</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34</a:t>
            </a:fld>
            <a:endParaRPr lang="en-US" dirty="0"/>
          </a:p>
        </p:txBody>
      </p:sp>
    </p:spTree>
    <p:extLst>
      <p:ext uri="{BB962C8B-B14F-4D97-AF65-F5344CB8AC3E}">
        <p14:creationId xmlns:p14="http://schemas.microsoft.com/office/powerpoint/2010/main" val="949055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IDLE – NO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35</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3394609343"/>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noChangeAspect="1"/>
          </p:cNvGraphicFramePr>
          <p:nvPr>
            <p:extLst>
              <p:ext uri="{D42A27DB-BD31-4B8C-83A1-F6EECF244321}">
                <p14:modId xmlns:p14="http://schemas.microsoft.com/office/powerpoint/2010/main" val="3727541633"/>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1047446337"/>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p:cNvGraphicFramePr>
          <p:nvPr>
            <p:extLst>
              <p:ext uri="{D42A27DB-BD31-4B8C-83A1-F6EECF244321}">
                <p14:modId xmlns:p14="http://schemas.microsoft.com/office/powerpoint/2010/main" val="1207702683"/>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07374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IDLE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36</a:t>
            </a:fld>
            <a:endParaRPr lang="en-US" dirty="0"/>
          </a:p>
        </p:txBody>
      </p:sp>
      <p:graphicFrame>
        <p:nvGraphicFramePr>
          <p:cNvPr id="15" name="Chart 14"/>
          <p:cNvGraphicFramePr>
            <a:graphicFrameLocks/>
          </p:cNvGraphicFramePr>
          <p:nvPr>
            <p:extLst>
              <p:ext uri="{D42A27DB-BD31-4B8C-83A1-F6EECF244321}">
                <p14:modId xmlns:p14="http://schemas.microsoft.com/office/powerpoint/2010/main" val="148129025"/>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a:graphicFrameLocks noChangeAspect="1"/>
          </p:cNvGraphicFramePr>
          <p:nvPr>
            <p:extLst>
              <p:ext uri="{D42A27DB-BD31-4B8C-83A1-F6EECF244321}">
                <p14:modId xmlns:p14="http://schemas.microsoft.com/office/powerpoint/2010/main" val="68647819"/>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a:graphicFrameLocks/>
          </p:cNvGraphicFramePr>
          <p:nvPr>
            <p:extLst>
              <p:ext uri="{D42A27DB-BD31-4B8C-83A1-F6EECF244321}">
                <p14:modId xmlns:p14="http://schemas.microsoft.com/office/powerpoint/2010/main" val="2973296317"/>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p:cNvGraphicFramePr>
            <a:graphicFrameLocks/>
          </p:cNvGraphicFramePr>
          <p:nvPr>
            <p:extLst>
              <p:ext uri="{D42A27DB-BD31-4B8C-83A1-F6EECF244321}">
                <p14:modId xmlns:p14="http://schemas.microsoft.com/office/powerpoint/2010/main" val="3880561602"/>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75730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BUSY1 – NO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37</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60608646"/>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3651447303"/>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1935952567"/>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2999692600"/>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58570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BUSY1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38</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417309781"/>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3985489096"/>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092317424"/>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3760685387"/>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399192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BUSY2 – NO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39</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4176527937"/>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710331352"/>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1336561388"/>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1705119614"/>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6240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Hardware Design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588125"/>
            <a:ext cx="698500" cy="282575"/>
          </a:xfrm>
        </p:spPr>
        <p:txBody>
          <a:bodyPr/>
          <a:lstStyle/>
          <a:p>
            <a:pPr>
              <a:defRPr/>
            </a:pPr>
            <a:fld id="{29BD3633-7A79-4899-981C-57CF7336BC8A}" type="slidenum">
              <a:rPr lang="en-US" smtClean="0"/>
              <a:pPr>
                <a:defRPr/>
              </a:pPr>
              <a:t>4</a:t>
            </a:fld>
            <a:endParaRPr lang="en-US" dirty="0"/>
          </a:p>
        </p:txBody>
      </p:sp>
    </p:spTree>
    <p:extLst>
      <p:ext uri="{BB962C8B-B14F-4D97-AF65-F5344CB8AC3E}">
        <p14:creationId xmlns:p14="http://schemas.microsoft.com/office/powerpoint/2010/main" val="3228257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BUSY2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40</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195493096"/>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3163405980"/>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1170456135"/>
              </p:ext>
            </p:extLst>
          </p:nvPr>
        </p:nvGraphicFramePr>
        <p:xfrm>
          <a:off x="4565822"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353076574"/>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40809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BUSY3 – NO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41</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4287110619"/>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1004443435"/>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3583855000"/>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1293051336"/>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648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BUSY3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42</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3491293120"/>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814104895"/>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704507379"/>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3925388657"/>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6123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BUSY4 – NO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43</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149859632"/>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325945881"/>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223425491"/>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1121933927"/>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68142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BUSY4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44</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873855852"/>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1703274937"/>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639208304"/>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462109309"/>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8949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ISOLCPUS=1 – IDLE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45</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977064072"/>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3970009520"/>
              </p:ext>
            </p:extLst>
          </p:nvPr>
        </p:nvGraphicFramePr>
        <p:xfrm>
          <a:off x="-4119"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3042894407"/>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1776992883"/>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50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ISOLCPUS=1 – BUSY1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46</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2123378789"/>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1838878680"/>
              </p:ext>
            </p:extLst>
          </p:nvPr>
        </p:nvGraphicFramePr>
        <p:xfrm>
          <a:off x="-2059"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700537651"/>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3244214879"/>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60260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ISOLCPUS=1 – BUSY2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47</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55031669"/>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1271141681"/>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2574908720"/>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84389658"/>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46129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ISOLCPUS=1 – BUSY3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48</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65016478"/>
              </p:ext>
            </p:extLst>
          </p:nvPr>
        </p:nvGraphicFramePr>
        <p:xfrm>
          <a:off x="4569941"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2586825288"/>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546147546"/>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1113834268"/>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5488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 ISOLCPUS=1 – BUSY4 – WITH – AFFINITY</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49</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2346433750"/>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ChangeAspect="1"/>
          </p:cNvGraphicFramePr>
          <p:nvPr>
            <p:extLst>
              <p:ext uri="{D42A27DB-BD31-4B8C-83A1-F6EECF244321}">
                <p14:modId xmlns:p14="http://schemas.microsoft.com/office/powerpoint/2010/main" val="1330370374"/>
              </p:ext>
            </p:extLst>
          </p:nvPr>
        </p:nvGraphicFramePr>
        <p:xfrm>
          <a:off x="0" y="914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966756894"/>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1660737755"/>
              </p:ext>
            </p:extLst>
          </p:nvPr>
        </p:nvGraphicFramePr>
        <p:xfrm>
          <a:off x="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3014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FPGA Hardware Design</a:t>
            </a:r>
            <a:endParaRPr lang="en-US" dirty="0"/>
          </a:p>
        </p:txBody>
      </p:sp>
      <p:sp>
        <p:nvSpPr>
          <p:cNvPr id="3" name="Content Placeholder 2"/>
          <p:cNvSpPr>
            <a:spLocks noGrp="1"/>
          </p:cNvSpPr>
          <p:nvPr>
            <p:ph idx="1"/>
          </p:nvPr>
        </p:nvSpPr>
        <p:spPr>
          <a:xfrm>
            <a:off x="212446" y="1095375"/>
            <a:ext cx="8674101" cy="2333625"/>
          </a:xfrm>
        </p:spPr>
        <p:txBody>
          <a:bodyPr>
            <a:normAutofit fontScale="47500" lnSpcReduction="20000"/>
          </a:bodyPr>
          <a:lstStyle/>
          <a:p>
            <a:r>
              <a:rPr lang="en-US" dirty="0" smtClean="0"/>
              <a:t>The block diagram below illustrates a custom DMA configuration that is constructed in the FPGA logic of the </a:t>
            </a:r>
            <a:r>
              <a:rPr lang="en-US" dirty="0" err="1" smtClean="0"/>
              <a:t>SoC</a:t>
            </a:r>
            <a:r>
              <a:rPr lang="en-US" dirty="0" smtClean="0"/>
              <a:t> device to enable the example design.</a:t>
            </a:r>
          </a:p>
          <a:p>
            <a:r>
              <a:rPr lang="en-US" dirty="0" smtClean="0"/>
              <a:t>The LWH2F  bridge provides access from the A9 cluster to the </a:t>
            </a:r>
            <a:r>
              <a:rPr lang="en-US" dirty="0" err="1" smtClean="0"/>
              <a:t>sysID</a:t>
            </a:r>
            <a:r>
              <a:rPr lang="en-US" dirty="0" smtClean="0"/>
              <a:t> peripheral, a custom DMA descriptor manager core and a couple of </a:t>
            </a:r>
            <a:r>
              <a:rPr lang="en-US" dirty="0" err="1" smtClean="0"/>
              <a:t>onchip</a:t>
            </a:r>
            <a:r>
              <a:rPr lang="en-US" dirty="0" smtClean="0"/>
              <a:t> RAM blocks.</a:t>
            </a:r>
          </a:p>
          <a:p>
            <a:r>
              <a:rPr lang="en-US" dirty="0" smtClean="0"/>
              <a:t>The A9 cluster can access the contents of the F2H OCRAM to configure the data patterns that are </a:t>
            </a:r>
            <a:r>
              <a:rPr lang="en-US" dirty="0" err="1" smtClean="0"/>
              <a:t>DMAed</a:t>
            </a:r>
            <a:r>
              <a:rPr lang="en-US" dirty="0" smtClean="0"/>
              <a:t> into the HPS core, and it can access the contents of the H2F OCRAM to verify the data patterns that are </a:t>
            </a:r>
            <a:r>
              <a:rPr lang="en-US" dirty="0" err="1" smtClean="0"/>
              <a:t>DMAed</a:t>
            </a:r>
            <a:r>
              <a:rPr lang="en-US" dirty="0" smtClean="0"/>
              <a:t> out of the HPS core.</a:t>
            </a:r>
          </a:p>
          <a:p>
            <a:r>
              <a:rPr lang="en-US" dirty="0" smtClean="0"/>
              <a:t>The A9 cluster can configure the DMA descriptor manager core to configure 2 descriptors that can then be triggered with a single write operation from the A9 cluster.  The 2 descriptors each describe an input buffer and an output buffer that this DMA core will exchange between the HPS address space and the OCRAM buffers in this FPGA design.</a:t>
            </a:r>
          </a:p>
          <a:p>
            <a:r>
              <a:rPr lang="en-US" dirty="0" smtClean="0"/>
              <a:t>Once the DMA descriptor manager is configured, the A9 cluster may trigger a buffer exchange with a single write operation.  The DMA descriptor manager then sequences the reading of the HPS output buffer followed by the writing of the HPS input buffer, such that when the A9 cluster detects the last word of data arriving in the HPS input buffer, it can assume that the DMA operation is now complete, and the HPS output buffer has been read into the FPGA and the HPS input buffer has been completely written.</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a:t>
            </a:fld>
            <a:endParaRPr lang="en-US" dirty="0"/>
          </a:p>
        </p:txBody>
      </p:sp>
      <p:sp>
        <p:nvSpPr>
          <p:cNvPr id="5" name="Rectangle 4"/>
          <p:cNvSpPr/>
          <p:nvPr/>
        </p:nvSpPr>
        <p:spPr bwMode="auto">
          <a:xfrm>
            <a:off x="1219200" y="3848099"/>
            <a:ext cx="762000" cy="24003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HPS</a:t>
            </a:r>
          </a:p>
        </p:txBody>
      </p:sp>
      <p:sp>
        <p:nvSpPr>
          <p:cNvPr id="6" name="Rectangle 5"/>
          <p:cNvSpPr/>
          <p:nvPr/>
        </p:nvSpPr>
        <p:spPr bwMode="auto">
          <a:xfrm>
            <a:off x="1981200" y="3959597"/>
            <a:ext cx="533400" cy="34402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F2H</a:t>
            </a:r>
          </a:p>
        </p:txBody>
      </p:sp>
      <p:sp>
        <p:nvSpPr>
          <p:cNvPr id="7" name="Rectangle 6"/>
          <p:cNvSpPr/>
          <p:nvPr/>
        </p:nvSpPr>
        <p:spPr bwMode="auto">
          <a:xfrm>
            <a:off x="1981200" y="5772149"/>
            <a:ext cx="70821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LWH2F</a:t>
            </a:r>
          </a:p>
        </p:txBody>
      </p:sp>
      <p:sp>
        <p:nvSpPr>
          <p:cNvPr id="8" name="Rectangle 7"/>
          <p:cNvSpPr/>
          <p:nvPr/>
        </p:nvSpPr>
        <p:spPr bwMode="auto">
          <a:xfrm>
            <a:off x="2819400" y="3845858"/>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sp>
        <p:nvSpPr>
          <p:cNvPr id="9" name="Rectangle 8"/>
          <p:cNvSpPr/>
          <p:nvPr/>
        </p:nvSpPr>
        <p:spPr bwMode="auto">
          <a:xfrm>
            <a:off x="4343400" y="3432737"/>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WR</a:t>
            </a:r>
            <a:endParaRPr kumimoji="0" lang="en-US" sz="12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5867400" y="3432737"/>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RD</a:t>
            </a:r>
            <a:endParaRPr kumimoji="0" lang="en-US" sz="12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4343400" y="4325470"/>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RD</a:t>
            </a:r>
            <a:endParaRPr kumimoji="0" lang="en-US" sz="12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5867400" y="4325470"/>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WR</a:t>
            </a:r>
            <a:endParaRPr kumimoji="0" lang="en-US" sz="12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62800" y="3429000"/>
            <a:ext cx="762000"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OCRAM</a:t>
            </a:r>
          </a:p>
        </p:txBody>
      </p:sp>
      <p:sp>
        <p:nvSpPr>
          <p:cNvPr id="14" name="Rectangle 13"/>
          <p:cNvSpPr/>
          <p:nvPr/>
        </p:nvSpPr>
        <p:spPr bwMode="auto">
          <a:xfrm>
            <a:off x="7162800" y="4305299"/>
            <a:ext cx="762000"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OCRAM</a:t>
            </a:r>
          </a:p>
        </p:txBody>
      </p:sp>
      <p:cxnSp>
        <p:nvCxnSpPr>
          <p:cNvPr id="15" name="Elbow Connector 14"/>
          <p:cNvCxnSpPr>
            <a:stCxn id="9" idx="1"/>
            <a:endCxn id="16" idx="3"/>
          </p:cNvCxnSpPr>
          <p:nvPr/>
        </p:nvCxnSpPr>
        <p:spPr bwMode="auto">
          <a:xfrm rot="10800000" flipV="1">
            <a:off x="3899648" y="3708402"/>
            <a:ext cx="443753" cy="289856"/>
          </a:xfrm>
          <a:prstGeom prst="bentConnector3">
            <a:avLst>
              <a:gd name="adj1" fmla="val 50000"/>
            </a:avLst>
          </a:prstGeom>
          <a:solidFill>
            <a:schemeClr val="accent1"/>
          </a:solidFill>
          <a:ln w="25400" cap="flat" cmpd="sng" algn="ctr">
            <a:solidFill>
              <a:schemeClr val="tx1"/>
            </a:solidFill>
            <a:prstDash val="solid"/>
            <a:round/>
            <a:headEnd type="none" w="med" len="med"/>
            <a:tailEnd type="arrow"/>
          </a:ln>
          <a:effectLst/>
        </p:spPr>
      </p:cxnSp>
      <p:sp>
        <p:nvSpPr>
          <p:cNvPr id="16" name="Rectangle 15"/>
          <p:cNvSpPr/>
          <p:nvPr/>
        </p:nvSpPr>
        <p:spPr bwMode="auto">
          <a:xfrm>
            <a:off x="3702423" y="3919817"/>
            <a:ext cx="197224" cy="1568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3702423" y="4229099"/>
            <a:ext cx="197224" cy="1568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3505200" y="3845858"/>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cxnSp>
        <p:nvCxnSpPr>
          <p:cNvPr id="19" name="Elbow Connector 18"/>
          <p:cNvCxnSpPr>
            <a:stCxn id="17" idx="3"/>
            <a:endCxn id="11" idx="1"/>
          </p:cNvCxnSpPr>
          <p:nvPr/>
        </p:nvCxnSpPr>
        <p:spPr bwMode="auto">
          <a:xfrm>
            <a:off x="3899647" y="4307540"/>
            <a:ext cx="443753" cy="293595"/>
          </a:xfrm>
          <a:prstGeom prst="bentConnector3">
            <a:avLst>
              <a:gd name="adj1" fmla="val 50000"/>
            </a:avLst>
          </a:prstGeom>
          <a:solidFill>
            <a:schemeClr val="accent1"/>
          </a:solidFill>
          <a:ln w="25400" cap="flat" cmpd="sng" algn="ctr">
            <a:solidFill>
              <a:schemeClr val="tx1"/>
            </a:solidFill>
            <a:prstDash val="solid"/>
            <a:round/>
            <a:headEnd type="none" w="med" len="med"/>
            <a:tailEnd type="arrow"/>
          </a:ln>
          <a:effectLst/>
        </p:spPr>
      </p:cxnSp>
      <p:sp>
        <p:nvSpPr>
          <p:cNvPr id="20" name="Rectangle 19"/>
          <p:cNvSpPr/>
          <p:nvPr/>
        </p:nvSpPr>
        <p:spPr bwMode="auto">
          <a:xfrm>
            <a:off x="3034553" y="5676899"/>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sp>
        <p:nvSpPr>
          <p:cNvPr id="21" name="Rectangle 20"/>
          <p:cNvSpPr/>
          <p:nvPr/>
        </p:nvSpPr>
        <p:spPr bwMode="auto">
          <a:xfrm>
            <a:off x="3810000" y="5410200"/>
            <a:ext cx="851647"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Arial" charset="0"/>
              </a:rPr>
              <a:t>sysID</a:t>
            </a:r>
            <a:endParaRPr kumimoji="0" lang="en-US" sz="1200" b="0" i="0" u="none" strike="noStrike" cap="none" normalizeH="0" baseline="0" dirty="0" smtClean="0">
              <a:ln>
                <a:noFill/>
              </a:ln>
              <a:solidFill>
                <a:schemeClr val="tx1"/>
              </a:solidFill>
              <a:effectLst/>
              <a:latin typeface="Arial" charset="0"/>
            </a:endParaRPr>
          </a:p>
        </p:txBody>
      </p:sp>
      <p:cxnSp>
        <p:nvCxnSpPr>
          <p:cNvPr id="22" name="Elbow Connector 21"/>
          <p:cNvCxnSpPr>
            <a:stCxn id="21" idx="1"/>
            <a:endCxn id="20" idx="3"/>
          </p:cNvCxnSpPr>
          <p:nvPr/>
        </p:nvCxnSpPr>
        <p:spPr bwMode="auto">
          <a:xfrm rot="10800000" flipV="1">
            <a:off x="3429000" y="5600700"/>
            <a:ext cx="381000" cy="36195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3" name="Elbow Connector 22"/>
          <p:cNvCxnSpPr>
            <a:stCxn id="20" idx="3"/>
            <a:endCxn id="14" idx="3"/>
          </p:cNvCxnSpPr>
          <p:nvPr/>
        </p:nvCxnSpPr>
        <p:spPr bwMode="auto">
          <a:xfrm flipV="1">
            <a:off x="3429000" y="4591050"/>
            <a:ext cx="4495800" cy="1371600"/>
          </a:xfrm>
          <a:prstGeom prst="bentConnector3">
            <a:avLst>
              <a:gd name="adj1" fmla="val 105085"/>
            </a:avLst>
          </a:prstGeom>
          <a:solidFill>
            <a:schemeClr val="accent1"/>
          </a:solidFill>
          <a:ln w="9525" cap="flat" cmpd="sng" algn="ctr">
            <a:solidFill>
              <a:schemeClr val="tx1"/>
            </a:solidFill>
            <a:prstDash val="solid"/>
            <a:round/>
            <a:headEnd type="none" w="med" len="med"/>
            <a:tailEnd type="arrow"/>
          </a:ln>
          <a:effectLst/>
        </p:spPr>
      </p:cxnSp>
      <p:cxnSp>
        <p:nvCxnSpPr>
          <p:cNvPr id="24" name="Elbow Connector 23"/>
          <p:cNvCxnSpPr>
            <a:stCxn id="20" idx="3"/>
            <a:endCxn id="13" idx="3"/>
          </p:cNvCxnSpPr>
          <p:nvPr/>
        </p:nvCxnSpPr>
        <p:spPr bwMode="auto">
          <a:xfrm flipV="1">
            <a:off x="3429000" y="3714751"/>
            <a:ext cx="4495800" cy="2247899"/>
          </a:xfrm>
          <a:prstGeom prst="bentConnector3">
            <a:avLst>
              <a:gd name="adj1" fmla="val 105085"/>
            </a:avLst>
          </a:prstGeom>
          <a:solidFill>
            <a:schemeClr val="accent1"/>
          </a:solidFill>
          <a:ln w="9525" cap="flat" cmpd="sng" algn="ctr">
            <a:solidFill>
              <a:schemeClr val="tx1"/>
            </a:solidFill>
            <a:prstDash val="solid"/>
            <a:round/>
            <a:headEnd type="none" w="med" len="med"/>
            <a:tailEnd type="arrow"/>
          </a:ln>
          <a:effectLst/>
        </p:spPr>
      </p:cxnSp>
      <p:cxnSp>
        <p:nvCxnSpPr>
          <p:cNvPr id="25" name="Elbow Connector 24"/>
          <p:cNvCxnSpPr>
            <a:stCxn id="20" idx="3"/>
            <a:endCxn id="31" idx="2"/>
          </p:cNvCxnSpPr>
          <p:nvPr/>
        </p:nvCxnSpPr>
        <p:spPr bwMode="auto">
          <a:xfrm flipV="1">
            <a:off x="3429000" y="5791200"/>
            <a:ext cx="2140323" cy="171450"/>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6" name="Elbow Connector 25"/>
          <p:cNvCxnSpPr>
            <a:stCxn id="27" idx="0"/>
            <a:endCxn id="11" idx="2"/>
          </p:cNvCxnSpPr>
          <p:nvPr/>
        </p:nvCxnSpPr>
        <p:spPr bwMode="auto">
          <a:xfrm rot="16200000" flipV="1">
            <a:off x="4772585" y="4901453"/>
            <a:ext cx="342900" cy="293594"/>
          </a:xfrm>
          <a:prstGeom prst="bentConnector3">
            <a:avLst>
              <a:gd name="adj1" fmla="val 50000"/>
            </a:avLst>
          </a:prstGeom>
          <a:solidFill>
            <a:schemeClr val="accent1"/>
          </a:solidFill>
          <a:ln w="9525" cap="flat" cmpd="sng" algn="ctr">
            <a:solidFill>
              <a:schemeClr val="tx1"/>
            </a:solidFill>
            <a:prstDash val="solid"/>
            <a:round/>
            <a:headEnd type="arrow" w="med" len="med"/>
            <a:tailEnd type="arrow"/>
          </a:ln>
          <a:effectLst/>
        </p:spPr>
      </p:cxnSp>
      <p:sp>
        <p:nvSpPr>
          <p:cNvPr id="27" name="Rectangle 26"/>
          <p:cNvSpPr/>
          <p:nvPr/>
        </p:nvSpPr>
        <p:spPr bwMode="auto">
          <a:xfrm>
            <a:off x="50392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28" name="Rectangle 27"/>
          <p:cNvSpPr/>
          <p:nvPr/>
        </p:nvSpPr>
        <p:spPr bwMode="auto">
          <a:xfrm>
            <a:off x="53440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56488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59536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4953000" y="5219700"/>
            <a:ext cx="1232646"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DESCRIPTOR</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MANAGER</a:t>
            </a:r>
            <a:endParaRPr kumimoji="0" lang="en-US" sz="1200" b="0" i="0" u="none" strike="noStrike" cap="none" normalizeH="0" baseline="0" dirty="0" smtClean="0">
              <a:ln>
                <a:noFill/>
              </a:ln>
              <a:solidFill>
                <a:schemeClr val="tx1"/>
              </a:solidFill>
              <a:effectLst/>
              <a:latin typeface="Arial" charset="0"/>
            </a:endParaRPr>
          </a:p>
        </p:txBody>
      </p:sp>
      <p:cxnSp>
        <p:nvCxnSpPr>
          <p:cNvPr id="32" name="Elbow Connector 31"/>
          <p:cNvCxnSpPr>
            <a:stCxn id="28" idx="0"/>
            <a:endCxn id="9" idx="2"/>
          </p:cNvCxnSpPr>
          <p:nvPr/>
        </p:nvCxnSpPr>
        <p:spPr bwMode="auto">
          <a:xfrm rot="16200000" flipV="1">
            <a:off x="4478619" y="4302687"/>
            <a:ext cx="1235633" cy="598394"/>
          </a:xfrm>
          <a:prstGeom prst="bentConnector3">
            <a:avLst>
              <a:gd name="adj1" fmla="val 84825"/>
            </a:avLst>
          </a:prstGeom>
          <a:solidFill>
            <a:schemeClr val="accent1"/>
          </a:solidFill>
          <a:ln w="9525" cap="flat" cmpd="sng" algn="ctr">
            <a:solidFill>
              <a:schemeClr val="tx1"/>
            </a:solidFill>
            <a:prstDash val="solid"/>
            <a:round/>
            <a:headEnd type="arrow" w="med" len="med"/>
            <a:tailEnd type="arrow"/>
          </a:ln>
          <a:effectLst/>
        </p:spPr>
      </p:cxnSp>
      <p:cxnSp>
        <p:nvCxnSpPr>
          <p:cNvPr id="33" name="Elbow Connector 32"/>
          <p:cNvCxnSpPr>
            <a:stCxn id="29" idx="0"/>
            <a:endCxn id="10" idx="2"/>
          </p:cNvCxnSpPr>
          <p:nvPr/>
        </p:nvCxnSpPr>
        <p:spPr bwMode="auto">
          <a:xfrm rot="5400000" flipH="1" flipV="1">
            <a:off x="5393019" y="4291481"/>
            <a:ext cx="1235633" cy="620806"/>
          </a:xfrm>
          <a:prstGeom prst="bentConnector3">
            <a:avLst>
              <a:gd name="adj1" fmla="val 86276"/>
            </a:avLst>
          </a:prstGeom>
          <a:solidFill>
            <a:schemeClr val="accent1"/>
          </a:solidFill>
          <a:ln w="9525" cap="flat" cmpd="sng" algn="ctr">
            <a:solidFill>
              <a:schemeClr val="tx1"/>
            </a:solidFill>
            <a:prstDash val="solid"/>
            <a:round/>
            <a:headEnd type="arrow" w="med" len="med"/>
            <a:tailEnd type="arrow"/>
          </a:ln>
          <a:effectLst/>
        </p:spPr>
      </p:cxnSp>
      <p:cxnSp>
        <p:nvCxnSpPr>
          <p:cNvPr id="34" name="Elbow Connector 33"/>
          <p:cNvCxnSpPr>
            <a:stCxn id="30" idx="0"/>
            <a:endCxn id="12" idx="2"/>
          </p:cNvCxnSpPr>
          <p:nvPr/>
        </p:nvCxnSpPr>
        <p:spPr bwMode="auto">
          <a:xfrm rot="5400000" flipH="1" flipV="1">
            <a:off x="5991785" y="4890247"/>
            <a:ext cx="342900" cy="316006"/>
          </a:xfrm>
          <a:prstGeom prst="bentConnector3">
            <a:avLst>
              <a:gd name="adj1" fmla="val 50000"/>
            </a:avLst>
          </a:prstGeom>
          <a:solidFill>
            <a:schemeClr val="accent1"/>
          </a:solidFill>
          <a:ln w="9525" cap="flat" cmpd="sng" algn="ctr">
            <a:solidFill>
              <a:schemeClr val="tx1"/>
            </a:solidFill>
            <a:prstDash val="solid"/>
            <a:round/>
            <a:headEnd type="arrow" w="med" len="med"/>
            <a:tailEnd type="arrow"/>
          </a:ln>
          <a:effectLst/>
        </p:spPr>
      </p:cxnSp>
      <p:cxnSp>
        <p:nvCxnSpPr>
          <p:cNvPr id="35" name="Straight Arrow Connector 34"/>
          <p:cNvCxnSpPr>
            <a:stCxn id="18" idx="1"/>
            <a:endCxn id="8" idx="3"/>
          </p:cNvCxnSpPr>
          <p:nvPr/>
        </p:nvCxnSpPr>
        <p:spPr bwMode="auto">
          <a:xfrm flipH="1">
            <a:off x="3213847" y="4131609"/>
            <a:ext cx="291353" cy="0"/>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36" name="Straight Arrow Connector 35"/>
          <p:cNvCxnSpPr>
            <a:stCxn id="8" idx="1"/>
            <a:endCxn id="6" idx="3"/>
          </p:cNvCxnSpPr>
          <p:nvPr/>
        </p:nvCxnSpPr>
        <p:spPr bwMode="auto">
          <a:xfrm flipH="1" flipV="1">
            <a:off x="2514600" y="4131608"/>
            <a:ext cx="304800" cy="1"/>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37" name="Straight Arrow Connector 36"/>
          <p:cNvCxnSpPr>
            <a:stCxn id="12" idx="1"/>
            <a:endCxn id="11" idx="3"/>
          </p:cNvCxnSpPr>
          <p:nvPr/>
        </p:nvCxnSpPr>
        <p:spPr bwMode="auto">
          <a:xfrm flipH="1">
            <a:off x="5251076" y="4601135"/>
            <a:ext cx="616324" cy="0"/>
          </a:xfrm>
          <a:prstGeom prst="straightConnector1">
            <a:avLst/>
          </a:prstGeom>
          <a:solidFill>
            <a:schemeClr val="accent1"/>
          </a:solidFill>
          <a:ln w="25400" cap="flat" cmpd="sng" algn="ctr">
            <a:solidFill>
              <a:schemeClr val="tx1"/>
            </a:solidFill>
            <a:prstDash val="solid"/>
            <a:round/>
            <a:headEnd type="arrow" w="med" len="med"/>
            <a:tailEnd type="none"/>
          </a:ln>
          <a:effectLst/>
        </p:spPr>
      </p:cxnSp>
      <p:cxnSp>
        <p:nvCxnSpPr>
          <p:cNvPr id="38" name="Straight Arrow Connector 37"/>
          <p:cNvCxnSpPr>
            <a:stCxn id="14" idx="1"/>
            <a:endCxn id="12" idx="3"/>
          </p:cNvCxnSpPr>
          <p:nvPr/>
        </p:nvCxnSpPr>
        <p:spPr bwMode="auto">
          <a:xfrm flipH="1">
            <a:off x="6775076" y="4591050"/>
            <a:ext cx="387724" cy="10085"/>
          </a:xfrm>
          <a:prstGeom prst="straightConnector1">
            <a:avLst/>
          </a:prstGeom>
          <a:solidFill>
            <a:schemeClr val="accent1"/>
          </a:solidFill>
          <a:ln w="25400" cap="flat" cmpd="sng" algn="ctr">
            <a:solidFill>
              <a:schemeClr val="tx1"/>
            </a:solidFill>
            <a:prstDash val="solid"/>
            <a:round/>
            <a:headEnd type="arrow" w="med" len="med"/>
            <a:tailEnd type="none"/>
          </a:ln>
          <a:effectLst/>
        </p:spPr>
      </p:cxnSp>
      <p:cxnSp>
        <p:nvCxnSpPr>
          <p:cNvPr id="39" name="Straight Arrow Connector 38"/>
          <p:cNvCxnSpPr>
            <a:stCxn id="13" idx="1"/>
            <a:endCxn id="10" idx="3"/>
          </p:cNvCxnSpPr>
          <p:nvPr/>
        </p:nvCxnSpPr>
        <p:spPr bwMode="auto">
          <a:xfrm flipH="1" flipV="1">
            <a:off x="6775076" y="3708402"/>
            <a:ext cx="387724" cy="634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Straight Arrow Connector 39"/>
          <p:cNvCxnSpPr>
            <a:stCxn id="10" idx="1"/>
            <a:endCxn id="9" idx="3"/>
          </p:cNvCxnSpPr>
          <p:nvPr/>
        </p:nvCxnSpPr>
        <p:spPr bwMode="auto">
          <a:xfrm flipH="1">
            <a:off x="5251076" y="3708402"/>
            <a:ext cx="616324"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0"/>
          <p:cNvCxnSpPr>
            <a:stCxn id="20" idx="1"/>
            <a:endCxn id="7" idx="3"/>
          </p:cNvCxnSpPr>
          <p:nvPr/>
        </p:nvCxnSpPr>
        <p:spPr bwMode="auto">
          <a:xfrm flipH="1" flipV="1">
            <a:off x="2689412" y="5962649"/>
            <a:ext cx="345141" cy="1"/>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Tree>
    <p:extLst>
      <p:ext uri="{BB962C8B-B14F-4D97-AF65-F5344CB8AC3E}">
        <p14:creationId xmlns:p14="http://schemas.microsoft.com/office/powerpoint/2010/main" val="4096996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SignalTap</a:t>
            </a:r>
            <a:r>
              <a:rPr lang="en-US" dirty="0" smtClean="0"/>
              <a:t> Traces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588125"/>
            <a:ext cx="698500" cy="282575"/>
          </a:xfrm>
        </p:spPr>
        <p:txBody>
          <a:bodyPr/>
          <a:lstStyle/>
          <a:p>
            <a:pPr>
              <a:defRPr/>
            </a:pPr>
            <a:fld id="{29BD3633-7A79-4899-981C-57CF7336BC8A}" type="slidenum">
              <a:rPr lang="en-US" smtClean="0"/>
              <a:pPr>
                <a:defRPr/>
              </a:pPr>
              <a:t>50</a:t>
            </a:fld>
            <a:endParaRPr lang="en-US" dirty="0"/>
          </a:p>
        </p:txBody>
      </p:sp>
    </p:spTree>
    <p:extLst>
      <p:ext uri="{BB962C8B-B14F-4D97-AF65-F5344CB8AC3E}">
        <p14:creationId xmlns:p14="http://schemas.microsoft.com/office/powerpoint/2010/main" val="362377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 ISOLCPUS=1 – IDLE – WITH – AFFINITY</a:t>
            </a:r>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16428438"/>
              </p:ext>
            </p:extLst>
          </p:nvPr>
        </p:nvGraphicFramePr>
        <p:xfrm>
          <a:off x="1758950" y="3048000"/>
          <a:ext cx="5556250" cy="3238500"/>
        </p:xfrm>
        <a:graphic>
          <a:graphicData uri="http://schemas.openxmlformats.org/drawingml/2006/table">
            <a:tbl>
              <a:tblPr>
                <a:tableStyleId>{5C22544A-7EE6-4342-B048-85BDC9FD1C3A}</a:tableStyleId>
              </a:tblPr>
              <a:tblGrid>
                <a:gridCol w="1289050"/>
                <a:gridCol w="609600"/>
                <a:gridCol w="609600"/>
                <a:gridCol w="609600"/>
                <a:gridCol w="609600"/>
                <a:gridCol w="609600"/>
                <a:gridCol w="609600"/>
                <a:gridCol w="609600"/>
              </a:tblGrid>
              <a:tr h="190500">
                <a:tc>
                  <a:txBody>
                    <a:bodyPr/>
                    <a:lstStyle/>
                    <a:p>
                      <a:pPr algn="l" fontAlgn="b"/>
                      <a:r>
                        <a:rPr lang="en-US" sz="1100" u="none" strike="noStrike">
                          <a:effectLst/>
                        </a:rPr>
                        <a:t>WITH WORK</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2048</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PROCESSING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444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1701</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DMA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2467</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TOTAL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824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4168</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TOTAL CHECK</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4168</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JITTER COUNT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9364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8772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7027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6956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6836</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JITTER TIME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43860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37815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35135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34780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34180</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DROPPED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NO WORK</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2048</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PROCESSING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347</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DMA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880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3802</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TOTAL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1227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4150</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TOTAL CHECK</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759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1227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4149</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JITTER COUNT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8772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8085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7203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7592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7228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5830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6011</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JITTER TIME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43860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40425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36015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37960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36140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29150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30055</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DROPPED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6" name="Content Placeholder 2"/>
          <p:cNvSpPr>
            <a:spLocks noGrp="1"/>
          </p:cNvSpPr>
          <p:nvPr>
            <p:ph idx="1"/>
          </p:nvPr>
        </p:nvSpPr>
        <p:spPr>
          <a:xfrm>
            <a:off x="212446" y="1095375"/>
            <a:ext cx="8674101" cy="1952625"/>
          </a:xfrm>
        </p:spPr>
        <p:txBody>
          <a:bodyPr>
            <a:normAutofit lnSpcReduction="10000"/>
          </a:bodyPr>
          <a:lstStyle/>
          <a:p>
            <a:r>
              <a:rPr lang="en-US" dirty="0" smtClean="0"/>
              <a:t>This is the data for the isolated idle example.</a:t>
            </a:r>
          </a:p>
          <a:p>
            <a:r>
              <a:rPr lang="en-US" dirty="0" smtClean="0"/>
              <a:t>You can see that the no work data indicates that at 256 byte packet size the DMA transfer time becomes greater than the processing time.</a:t>
            </a:r>
          </a:p>
          <a:p>
            <a:r>
              <a:rPr lang="en-US" dirty="0" smtClean="0"/>
              <a:t>This can be seen in the </a:t>
            </a:r>
            <a:r>
              <a:rPr lang="en-US" dirty="0" err="1" smtClean="0"/>
              <a:t>SignalTap</a:t>
            </a:r>
            <a:r>
              <a:rPr lang="en-US" dirty="0" smtClean="0"/>
              <a:t> traces that follow.</a:t>
            </a:r>
            <a:endParaRPr lang="en-US" dirty="0"/>
          </a:p>
        </p:txBody>
      </p:sp>
    </p:spTree>
    <p:extLst>
      <p:ext uri="{BB962C8B-B14F-4D97-AF65-F5344CB8AC3E}">
        <p14:creationId xmlns:p14="http://schemas.microsoft.com/office/powerpoint/2010/main" val="867130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32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52</a:t>
            </a:fld>
            <a:endParaRPr lang="en-US" dirty="0"/>
          </a:p>
        </p:txBody>
      </p:sp>
      <p:pic>
        <p:nvPicPr>
          <p:cNvPr id="1026" name="Picture 2" descr="E:\rfrazer\work\projects\soc_data_mover\32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520" t="17846" r="35479" b="19731"/>
          <a:stretch/>
        </p:blipFill>
        <p:spPr bwMode="auto">
          <a:xfrm>
            <a:off x="152397" y="1066798"/>
            <a:ext cx="8778240" cy="497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24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64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53</a:t>
            </a:fld>
            <a:endParaRPr lang="en-US" dirty="0"/>
          </a:p>
        </p:txBody>
      </p:sp>
      <p:pic>
        <p:nvPicPr>
          <p:cNvPr id="2050" name="Picture 2" descr="E:\rfrazer\work\projects\soc_data_mover\64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358" t="17849" r="35016" b="19161"/>
          <a:stretch/>
        </p:blipFill>
        <p:spPr bwMode="auto">
          <a:xfrm>
            <a:off x="106677" y="1021079"/>
            <a:ext cx="8869680" cy="501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161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128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54</a:t>
            </a:fld>
            <a:endParaRPr lang="en-US" dirty="0"/>
          </a:p>
        </p:txBody>
      </p:sp>
      <p:pic>
        <p:nvPicPr>
          <p:cNvPr id="3074" name="Picture 2" descr="E:\rfrazer\work\projects\soc_data_mover\128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715" t="18374" r="34656" b="19616"/>
          <a:stretch/>
        </p:blipFill>
        <p:spPr bwMode="auto">
          <a:xfrm>
            <a:off x="121920" y="1082040"/>
            <a:ext cx="8869680"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141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256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55</a:t>
            </a:fld>
            <a:endParaRPr lang="en-US" dirty="0"/>
          </a:p>
        </p:txBody>
      </p:sp>
      <p:pic>
        <p:nvPicPr>
          <p:cNvPr id="4098" name="Picture 2" descr="E:\rfrazer\work\projects\soc_data_mover\256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482" t="18374" r="34890" b="19616"/>
          <a:stretch/>
        </p:blipFill>
        <p:spPr bwMode="auto">
          <a:xfrm>
            <a:off x="121920" y="1082040"/>
            <a:ext cx="8869680"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82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512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56</a:t>
            </a:fld>
            <a:endParaRPr lang="en-US" dirty="0"/>
          </a:p>
        </p:txBody>
      </p:sp>
      <p:pic>
        <p:nvPicPr>
          <p:cNvPr id="5122" name="Picture 2" descr="E:\rfrazer\work\projects\soc_data_mover\512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724" t="18374" r="5444" b="19616"/>
          <a:stretch/>
        </p:blipFill>
        <p:spPr bwMode="auto">
          <a:xfrm>
            <a:off x="137170" y="1082046"/>
            <a:ext cx="8871377" cy="333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38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1024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57</a:t>
            </a:fld>
            <a:endParaRPr lang="en-US" dirty="0"/>
          </a:p>
        </p:txBody>
      </p:sp>
      <p:pic>
        <p:nvPicPr>
          <p:cNvPr id="6146" name="Picture 2" descr="E:\rfrazer\work\projects\soc_data_mover\1024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524" t="18373" r="20103" b="18635"/>
          <a:stretch/>
        </p:blipFill>
        <p:spPr bwMode="auto">
          <a:xfrm>
            <a:off x="137162" y="1021081"/>
            <a:ext cx="8821897" cy="401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29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SignalTap</a:t>
            </a:r>
            <a:r>
              <a:rPr lang="en-US" dirty="0" smtClean="0"/>
              <a:t> of 2048 byte DMA transfer</a:t>
            </a:r>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58</a:t>
            </a:fld>
            <a:endParaRPr lang="en-US" dirty="0"/>
          </a:p>
        </p:txBody>
      </p:sp>
      <p:pic>
        <p:nvPicPr>
          <p:cNvPr id="7170" name="Picture 2" descr="E:\rfrazer\work\projects\soc_data_mover\2048byte.jpeg"/>
          <p:cNvPicPr>
            <a:picLocks noChangeAspect="1" noChangeArrowheads="1"/>
          </p:cNvPicPr>
          <p:nvPr/>
        </p:nvPicPr>
        <p:blipFill rotWithShape="1">
          <a:blip r:embed="rId2">
            <a:extLst>
              <a:ext uri="{28A0092B-C50C-407E-A947-70E740481C1C}">
                <a14:useLocalDpi xmlns:a14="http://schemas.microsoft.com/office/drawing/2010/main" val="0"/>
              </a:ext>
            </a:extLst>
          </a:blip>
          <a:srcRect l="4913" t="18373" r="20471" b="18635"/>
          <a:stretch/>
        </p:blipFill>
        <p:spPr bwMode="auto">
          <a:xfrm>
            <a:off x="167641" y="1021081"/>
            <a:ext cx="8869680" cy="407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27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FPGA Hardware Design – The Subtle Details</a:t>
            </a:r>
            <a:endParaRPr lang="en-US" dirty="0"/>
          </a:p>
        </p:txBody>
      </p:sp>
      <p:sp>
        <p:nvSpPr>
          <p:cNvPr id="3" name="Content Placeholder 2"/>
          <p:cNvSpPr>
            <a:spLocks noGrp="1"/>
          </p:cNvSpPr>
          <p:nvPr>
            <p:ph idx="1"/>
          </p:nvPr>
        </p:nvSpPr>
        <p:spPr>
          <a:xfrm>
            <a:off x="212446" y="1095375"/>
            <a:ext cx="8674101" cy="2333625"/>
          </a:xfrm>
        </p:spPr>
        <p:txBody>
          <a:bodyPr>
            <a:normAutofit fontScale="47500" lnSpcReduction="20000"/>
          </a:bodyPr>
          <a:lstStyle/>
          <a:p>
            <a:r>
              <a:rPr lang="en-US" dirty="0" smtClean="0"/>
              <a:t>The </a:t>
            </a:r>
            <a:r>
              <a:rPr lang="en-US" dirty="0" err="1" smtClean="0"/>
              <a:t>Qsys</a:t>
            </a:r>
            <a:r>
              <a:rPr lang="en-US" dirty="0" smtClean="0"/>
              <a:t> system that defines the custom DMA architecture below requires a bit of manual manipulation after generation before it can be properly used for coherent operations through the ACP port of the A9 cluster.</a:t>
            </a:r>
          </a:p>
          <a:p>
            <a:r>
              <a:rPr lang="en-US" dirty="0" smtClean="0"/>
              <a:t>Specifically these ports need to be properly configured for the F2H bridge slave:</a:t>
            </a:r>
          </a:p>
          <a:p>
            <a:r>
              <a:rPr lang="en-US" dirty="0" err="1" smtClean="0"/>
              <a:t>AxUSER</a:t>
            </a:r>
            <a:r>
              <a:rPr lang="en-US" dirty="0" smtClean="0"/>
              <a:t> = 5’h1 -  user 1 must be specified, I don’t know why.</a:t>
            </a:r>
          </a:p>
          <a:p>
            <a:r>
              <a:rPr lang="en-US" dirty="0" err="1" smtClean="0"/>
              <a:t>AxCACHE</a:t>
            </a:r>
            <a:r>
              <a:rPr lang="en-US" dirty="0" smtClean="0"/>
              <a:t> = 4’hF – </a:t>
            </a:r>
            <a:r>
              <a:rPr lang="en-US" dirty="0" err="1" smtClean="0"/>
              <a:t>bufferable</a:t>
            </a:r>
            <a:r>
              <a:rPr lang="en-US" dirty="0" smtClean="0"/>
              <a:t>, cacheable, write allocate and read allocate</a:t>
            </a:r>
          </a:p>
          <a:p>
            <a:r>
              <a:rPr lang="en-US" dirty="0" err="1" smtClean="0"/>
              <a:t>AxPROT</a:t>
            </a:r>
            <a:r>
              <a:rPr lang="en-US" dirty="0" smtClean="0"/>
              <a:t> = 3’h0 – secure master</a:t>
            </a:r>
          </a:p>
          <a:p>
            <a:r>
              <a:rPr lang="en-US" dirty="0" smtClean="0"/>
              <a:t>The </a:t>
            </a:r>
            <a:r>
              <a:rPr lang="en-US" dirty="0" err="1" smtClean="0"/>
              <a:t>AxPROT</a:t>
            </a:r>
            <a:r>
              <a:rPr lang="en-US" dirty="0" smtClean="0"/>
              <a:t> port can be configured in the </a:t>
            </a:r>
            <a:r>
              <a:rPr lang="en-US" dirty="0" err="1" smtClean="0"/>
              <a:t>Qsys</a:t>
            </a:r>
            <a:r>
              <a:rPr lang="en-US" dirty="0" smtClean="0"/>
              <a:t> GUI if you bring up the secure column and enable the PB that drives the F2H bridge to be a secure master.</a:t>
            </a:r>
          </a:p>
          <a:p>
            <a:r>
              <a:rPr lang="en-US" dirty="0" smtClean="0"/>
              <a:t>The </a:t>
            </a:r>
            <a:r>
              <a:rPr lang="en-US" dirty="0" err="1" smtClean="0"/>
              <a:t>AxCACHE</a:t>
            </a:r>
            <a:r>
              <a:rPr lang="en-US" dirty="0" smtClean="0"/>
              <a:t> port can be manipulated in an HDL parameter in the </a:t>
            </a:r>
            <a:r>
              <a:rPr lang="en-US" dirty="0" err="1" smtClean="0"/>
              <a:t>avalon_merlin_master_agent</a:t>
            </a:r>
            <a:r>
              <a:rPr lang="en-US" dirty="0" smtClean="0"/>
              <a:t> core that connects that PB into the </a:t>
            </a:r>
            <a:r>
              <a:rPr lang="en-US" dirty="0" err="1" smtClean="0"/>
              <a:t>Qsys</a:t>
            </a:r>
            <a:r>
              <a:rPr lang="en-US" dirty="0" smtClean="0"/>
              <a:t> fabric, this is in the system top level HDL generated by </a:t>
            </a:r>
            <a:r>
              <a:rPr lang="en-US" dirty="0" err="1" smtClean="0"/>
              <a:t>Qsys</a:t>
            </a:r>
            <a:r>
              <a:rPr lang="en-US" dirty="0" smtClean="0"/>
              <a:t>.</a:t>
            </a:r>
          </a:p>
          <a:p>
            <a:r>
              <a:rPr lang="en-US" dirty="0" smtClean="0"/>
              <a:t>The </a:t>
            </a:r>
            <a:r>
              <a:rPr lang="en-US" dirty="0" err="1" smtClean="0"/>
              <a:t>AxUSER</a:t>
            </a:r>
            <a:r>
              <a:rPr lang="en-US" dirty="0" smtClean="0"/>
              <a:t> port must be changed at the soc_system_hps_0 instantiation directly, the .f2h_AWUSER and .f2h_ARUSER ports must be directly driven, </a:t>
            </a:r>
            <a:r>
              <a:rPr lang="en-US" dirty="0"/>
              <a:t>this is in the system top level HDL generated by </a:t>
            </a:r>
            <a:r>
              <a:rPr lang="en-US" dirty="0" err="1"/>
              <a:t>Qsys</a:t>
            </a:r>
            <a:r>
              <a:rPr lang="en-US" dirty="0" smtClean="0"/>
              <a:t>.</a:t>
            </a:r>
          </a:p>
          <a:p>
            <a:r>
              <a:rPr lang="en-US" dirty="0" smtClean="0"/>
              <a:t>The arbitration shares for the MSGDMA WR and MSGDMA RD masters should be configured to give the RD master much more preference than the WR master.  In this example I set the RD master to 64 and the WR master to 1.</a:t>
            </a:r>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6</a:t>
            </a:fld>
            <a:endParaRPr lang="en-US" dirty="0"/>
          </a:p>
        </p:txBody>
      </p:sp>
      <p:sp>
        <p:nvSpPr>
          <p:cNvPr id="5" name="Rectangle 4"/>
          <p:cNvSpPr/>
          <p:nvPr/>
        </p:nvSpPr>
        <p:spPr bwMode="auto">
          <a:xfrm>
            <a:off x="1219200" y="3848099"/>
            <a:ext cx="762000" cy="24003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HPS</a:t>
            </a:r>
          </a:p>
        </p:txBody>
      </p:sp>
      <p:sp>
        <p:nvSpPr>
          <p:cNvPr id="6" name="Rectangle 5"/>
          <p:cNvSpPr/>
          <p:nvPr/>
        </p:nvSpPr>
        <p:spPr bwMode="auto">
          <a:xfrm>
            <a:off x="1981200" y="3959597"/>
            <a:ext cx="533400" cy="34402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F2H</a:t>
            </a:r>
          </a:p>
        </p:txBody>
      </p:sp>
      <p:sp>
        <p:nvSpPr>
          <p:cNvPr id="7" name="Rectangle 6"/>
          <p:cNvSpPr/>
          <p:nvPr/>
        </p:nvSpPr>
        <p:spPr bwMode="auto">
          <a:xfrm>
            <a:off x="1981200" y="5772149"/>
            <a:ext cx="708212"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LWH2F</a:t>
            </a:r>
          </a:p>
        </p:txBody>
      </p:sp>
      <p:sp>
        <p:nvSpPr>
          <p:cNvPr id="8" name="Rectangle 7"/>
          <p:cNvSpPr/>
          <p:nvPr/>
        </p:nvSpPr>
        <p:spPr bwMode="auto">
          <a:xfrm>
            <a:off x="2819400" y="3845858"/>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sp>
        <p:nvSpPr>
          <p:cNvPr id="9" name="Rectangle 8"/>
          <p:cNvSpPr/>
          <p:nvPr/>
        </p:nvSpPr>
        <p:spPr bwMode="auto">
          <a:xfrm>
            <a:off x="4343400" y="3432737"/>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WR</a:t>
            </a:r>
            <a:endParaRPr kumimoji="0" lang="en-US" sz="12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5867400" y="3432737"/>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RD</a:t>
            </a:r>
            <a:endParaRPr kumimoji="0" lang="en-US" sz="12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4343400" y="4325470"/>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RD</a:t>
            </a:r>
            <a:endParaRPr kumimoji="0" lang="en-US" sz="12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5867400" y="4325470"/>
            <a:ext cx="907676" cy="551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MSGDMA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WR</a:t>
            </a:r>
            <a:endParaRPr kumimoji="0" lang="en-US" sz="12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62800" y="3429000"/>
            <a:ext cx="762000"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OCRAM</a:t>
            </a:r>
          </a:p>
        </p:txBody>
      </p:sp>
      <p:sp>
        <p:nvSpPr>
          <p:cNvPr id="14" name="Rectangle 13"/>
          <p:cNvSpPr/>
          <p:nvPr/>
        </p:nvSpPr>
        <p:spPr bwMode="auto">
          <a:xfrm>
            <a:off x="7162800" y="4305299"/>
            <a:ext cx="762000"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OCRAM</a:t>
            </a:r>
          </a:p>
        </p:txBody>
      </p:sp>
      <p:cxnSp>
        <p:nvCxnSpPr>
          <p:cNvPr id="15" name="Elbow Connector 14"/>
          <p:cNvCxnSpPr>
            <a:stCxn id="9" idx="1"/>
            <a:endCxn id="16" idx="3"/>
          </p:cNvCxnSpPr>
          <p:nvPr/>
        </p:nvCxnSpPr>
        <p:spPr bwMode="auto">
          <a:xfrm rot="10800000" flipV="1">
            <a:off x="3899648" y="3708402"/>
            <a:ext cx="443753" cy="289856"/>
          </a:xfrm>
          <a:prstGeom prst="bentConnector3">
            <a:avLst>
              <a:gd name="adj1" fmla="val 50000"/>
            </a:avLst>
          </a:prstGeom>
          <a:solidFill>
            <a:schemeClr val="accent1"/>
          </a:solidFill>
          <a:ln w="25400" cap="flat" cmpd="sng" algn="ctr">
            <a:solidFill>
              <a:schemeClr val="tx1"/>
            </a:solidFill>
            <a:prstDash val="solid"/>
            <a:round/>
            <a:headEnd type="none" w="med" len="med"/>
            <a:tailEnd type="arrow"/>
          </a:ln>
          <a:effectLst/>
        </p:spPr>
      </p:cxnSp>
      <p:sp>
        <p:nvSpPr>
          <p:cNvPr id="16" name="Rectangle 15"/>
          <p:cNvSpPr/>
          <p:nvPr/>
        </p:nvSpPr>
        <p:spPr bwMode="auto">
          <a:xfrm>
            <a:off x="3702423" y="3919817"/>
            <a:ext cx="197224" cy="1568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3702423" y="4229099"/>
            <a:ext cx="197224" cy="1568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3505200" y="3845858"/>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cxnSp>
        <p:nvCxnSpPr>
          <p:cNvPr id="19" name="Elbow Connector 18"/>
          <p:cNvCxnSpPr>
            <a:stCxn id="17" idx="3"/>
            <a:endCxn id="11" idx="1"/>
          </p:cNvCxnSpPr>
          <p:nvPr/>
        </p:nvCxnSpPr>
        <p:spPr bwMode="auto">
          <a:xfrm>
            <a:off x="3899647" y="4307540"/>
            <a:ext cx="443753" cy="293595"/>
          </a:xfrm>
          <a:prstGeom prst="bentConnector3">
            <a:avLst>
              <a:gd name="adj1" fmla="val 50000"/>
            </a:avLst>
          </a:prstGeom>
          <a:solidFill>
            <a:schemeClr val="accent1"/>
          </a:solidFill>
          <a:ln w="25400" cap="flat" cmpd="sng" algn="ctr">
            <a:solidFill>
              <a:schemeClr val="tx1"/>
            </a:solidFill>
            <a:prstDash val="solid"/>
            <a:round/>
            <a:headEnd type="none" w="med" len="med"/>
            <a:tailEnd type="arrow"/>
          </a:ln>
          <a:effectLst/>
        </p:spPr>
      </p:cxnSp>
      <p:sp>
        <p:nvSpPr>
          <p:cNvPr id="20" name="Rectangle 19"/>
          <p:cNvSpPr/>
          <p:nvPr/>
        </p:nvSpPr>
        <p:spPr bwMode="auto">
          <a:xfrm>
            <a:off x="3034553" y="5676899"/>
            <a:ext cx="394447" cy="5715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PB</a:t>
            </a:r>
          </a:p>
        </p:txBody>
      </p:sp>
      <p:sp>
        <p:nvSpPr>
          <p:cNvPr id="21" name="Rectangle 20"/>
          <p:cNvSpPr/>
          <p:nvPr/>
        </p:nvSpPr>
        <p:spPr bwMode="auto">
          <a:xfrm>
            <a:off x="3810000" y="5410200"/>
            <a:ext cx="851647" cy="381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Arial" charset="0"/>
              </a:rPr>
              <a:t>sysID</a:t>
            </a:r>
            <a:endParaRPr kumimoji="0" lang="en-US" sz="1200" b="0" i="0" u="none" strike="noStrike" cap="none" normalizeH="0" baseline="0" dirty="0" smtClean="0">
              <a:ln>
                <a:noFill/>
              </a:ln>
              <a:solidFill>
                <a:schemeClr val="tx1"/>
              </a:solidFill>
              <a:effectLst/>
              <a:latin typeface="Arial" charset="0"/>
            </a:endParaRPr>
          </a:p>
        </p:txBody>
      </p:sp>
      <p:cxnSp>
        <p:nvCxnSpPr>
          <p:cNvPr id="22" name="Elbow Connector 21"/>
          <p:cNvCxnSpPr>
            <a:stCxn id="21" idx="1"/>
            <a:endCxn id="20" idx="3"/>
          </p:cNvCxnSpPr>
          <p:nvPr/>
        </p:nvCxnSpPr>
        <p:spPr bwMode="auto">
          <a:xfrm rot="10800000" flipV="1">
            <a:off x="3429000" y="5600700"/>
            <a:ext cx="381000" cy="36195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3" name="Elbow Connector 22"/>
          <p:cNvCxnSpPr>
            <a:stCxn id="20" idx="3"/>
            <a:endCxn id="14" idx="3"/>
          </p:cNvCxnSpPr>
          <p:nvPr/>
        </p:nvCxnSpPr>
        <p:spPr bwMode="auto">
          <a:xfrm flipV="1">
            <a:off x="3429000" y="4591050"/>
            <a:ext cx="4495800" cy="1371600"/>
          </a:xfrm>
          <a:prstGeom prst="bentConnector3">
            <a:avLst>
              <a:gd name="adj1" fmla="val 105085"/>
            </a:avLst>
          </a:prstGeom>
          <a:solidFill>
            <a:schemeClr val="accent1"/>
          </a:solidFill>
          <a:ln w="9525" cap="flat" cmpd="sng" algn="ctr">
            <a:solidFill>
              <a:schemeClr val="tx1"/>
            </a:solidFill>
            <a:prstDash val="solid"/>
            <a:round/>
            <a:headEnd type="none" w="med" len="med"/>
            <a:tailEnd type="arrow"/>
          </a:ln>
          <a:effectLst/>
        </p:spPr>
      </p:cxnSp>
      <p:cxnSp>
        <p:nvCxnSpPr>
          <p:cNvPr id="24" name="Elbow Connector 23"/>
          <p:cNvCxnSpPr>
            <a:stCxn id="20" idx="3"/>
            <a:endCxn id="13" idx="3"/>
          </p:cNvCxnSpPr>
          <p:nvPr/>
        </p:nvCxnSpPr>
        <p:spPr bwMode="auto">
          <a:xfrm flipV="1">
            <a:off x="3429000" y="3714751"/>
            <a:ext cx="4495800" cy="2247899"/>
          </a:xfrm>
          <a:prstGeom prst="bentConnector3">
            <a:avLst>
              <a:gd name="adj1" fmla="val 105085"/>
            </a:avLst>
          </a:prstGeom>
          <a:solidFill>
            <a:schemeClr val="accent1"/>
          </a:solidFill>
          <a:ln w="9525" cap="flat" cmpd="sng" algn="ctr">
            <a:solidFill>
              <a:schemeClr val="tx1"/>
            </a:solidFill>
            <a:prstDash val="solid"/>
            <a:round/>
            <a:headEnd type="none" w="med" len="med"/>
            <a:tailEnd type="arrow"/>
          </a:ln>
          <a:effectLst/>
        </p:spPr>
      </p:cxnSp>
      <p:cxnSp>
        <p:nvCxnSpPr>
          <p:cNvPr id="25" name="Elbow Connector 24"/>
          <p:cNvCxnSpPr>
            <a:stCxn id="20" idx="3"/>
            <a:endCxn id="31" idx="2"/>
          </p:cNvCxnSpPr>
          <p:nvPr/>
        </p:nvCxnSpPr>
        <p:spPr bwMode="auto">
          <a:xfrm flipV="1">
            <a:off x="3429000" y="5791200"/>
            <a:ext cx="2140323" cy="171450"/>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6" name="Elbow Connector 25"/>
          <p:cNvCxnSpPr>
            <a:stCxn id="27" idx="0"/>
            <a:endCxn id="11" idx="2"/>
          </p:cNvCxnSpPr>
          <p:nvPr/>
        </p:nvCxnSpPr>
        <p:spPr bwMode="auto">
          <a:xfrm rot="16200000" flipV="1">
            <a:off x="4772585" y="4901453"/>
            <a:ext cx="342900" cy="293594"/>
          </a:xfrm>
          <a:prstGeom prst="bentConnector3">
            <a:avLst>
              <a:gd name="adj1" fmla="val 50000"/>
            </a:avLst>
          </a:prstGeom>
          <a:solidFill>
            <a:schemeClr val="accent1"/>
          </a:solidFill>
          <a:ln w="9525" cap="flat" cmpd="sng" algn="ctr">
            <a:solidFill>
              <a:schemeClr val="tx1"/>
            </a:solidFill>
            <a:prstDash val="solid"/>
            <a:round/>
            <a:headEnd type="arrow" w="med" len="med"/>
            <a:tailEnd type="arrow"/>
          </a:ln>
          <a:effectLst/>
        </p:spPr>
      </p:cxnSp>
      <p:sp>
        <p:nvSpPr>
          <p:cNvPr id="27" name="Rectangle 26"/>
          <p:cNvSpPr/>
          <p:nvPr/>
        </p:nvSpPr>
        <p:spPr bwMode="auto">
          <a:xfrm>
            <a:off x="50392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28" name="Rectangle 27"/>
          <p:cNvSpPr/>
          <p:nvPr/>
        </p:nvSpPr>
        <p:spPr bwMode="auto">
          <a:xfrm>
            <a:off x="53440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56488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5953685" y="5219700"/>
            <a:ext cx="103094" cy="1355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4953000" y="5219700"/>
            <a:ext cx="1232646"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DESCRIPTOR</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MANAGER</a:t>
            </a:r>
            <a:endParaRPr kumimoji="0" lang="en-US" sz="1200" b="0" i="0" u="none" strike="noStrike" cap="none" normalizeH="0" baseline="0" dirty="0" smtClean="0">
              <a:ln>
                <a:noFill/>
              </a:ln>
              <a:solidFill>
                <a:schemeClr val="tx1"/>
              </a:solidFill>
              <a:effectLst/>
              <a:latin typeface="Arial" charset="0"/>
            </a:endParaRPr>
          </a:p>
        </p:txBody>
      </p:sp>
      <p:cxnSp>
        <p:nvCxnSpPr>
          <p:cNvPr id="32" name="Elbow Connector 31"/>
          <p:cNvCxnSpPr>
            <a:stCxn id="28" idx="0"/>
            <a:endCxn id="9" idx="2"/>
          </p:cNvCxnSpPr>
          <p:nvPr/>
        </p:nvCxnSpPr>
        <p:spPr bwMode="auto">
          <a:xfrm rot="16200000" flipV="1">
            <a:off x="4478619" y="4302687"/>
            <a:ext cx="1235633" cy="598394"/>
          </a:xfrm>
          <a:prstGeom prst="bentConnector3">
            <a:avLst>
              <a:gd name="adj1" fmla="val 84825"/>
            </a:avLst>
          </a:prstGeom>
          <a:solidFill>
            <a:schemeClr val="accent1"/>
          </a:solidFill>
          <a:ln w="9525" cap="flat" cmpd="sng" algn="ctr">
            <a:solidFill>
              <a:schemeClr val="tx1"/>
            </a:solidFill>
            <a:prstDash val="solid"/>
            <a:round/>
            <a:headEnd type="arrow" w="med" len="med"/>
            <a:tailEnd type="arrow"/>
          </a:ln>
          <a:effectLst/>
        </p:spPr>
      </p:cxnSp>
      <p:cxnSp>
        <p:nvCxnSpPr>
          <p:cNvPr id="33" name="Elbow Connector 32"/>
          <p:cNvCxnSpPr>
            <a:stCxn id="29" idx="0"/>
            <a:endCxn id="10" idx="2"/>
          </p:cNvCxnSpPr>
          <p:nvPr/>
        </p:nvCxnSpPr>
        <p:spPr bwMode="auto">
          <a:xfrm rot="5400000" flipH="1" flipV="1">
            <a:off x="5393019" y="4291481"/>
            <a:ext cx="1235633" cy="620806"/>
          </a:xfrm>
          <a:prstGeom prst="bentConnector3">
            <a:avLst>
              <a:gd name="adj1" fmla="val 86276"/>
            </a:avLst>
          </a:prstGeom>
          <a:solidFill>
            <a:schemeClr val="accent1"/>
          </a:solidFill>
          <a:ln w="9525" cap="flat" cmpd="sng" algn="ctr">
            <a:solidFill>
              <a:schemeClr val="tx1"/>
            </a:solidFill>
            <a:prstDash val="solid"/>
            <a:round/>
            <a:headEnd type="arrow" w="med" len="med"/>
            <a:tailEnd type="arrow"/>
          </a:ln>
          <a:effectLst/>
        </p:spPr>
      </p:cxnSp>
      <p:cxnSp>
        <p:nvCxnSpPr>
          <p:cNvPr id="34" name="Elbow Connector 33"/>
          <p:cNvCxnSpPr>
            <a:stCxn id="30" idx="0"/>
            <a:endCxn id="12" idx="2"/>
          </p:cNvCxnSpPr>
          <p:nvPr/>
        </p:nvCxnSpPr>
        <p:spPr bwMode="auto">
          <a:xfrm rot="5400000" flipH="1" flipV="1">
            <a:off x="5991785" y="4890247"/>
            <a:ext cx="342900" cy="316006"/>
          </a:xfrm>
          <a:prstGeom prst="bentConnector3">
            <a:avLst>
              <a:gd name="adj1" fmla="val 50000"/>
            </a:avLst>
          </a:prstGeom>
          <a:solidFill>
            <a:schemeClr val="accent1"/>
          </a:solidFill>
          <a:ln w="9525" cap="flat" cmpd="sng" algn="ctr">
            <a:solidFill>
              <a:schemeClr val="tx1"/>
            </a:solidFill>
            <a:prstDash val="solid"/>
            <a:round/>
            <a:headEnd type="arrow" w="med" len="med"/>
            <a:tailEnd type="arrow"/>
          </a:ln>
          <a:effectLst/>
        </p:spPr>
      </p:cxnSp>
      <p:cxnSp>
        <p:nvCxnSpPr>
          <p:cNvPr id="35" name="Straight Arrow Connector 34"/>
          <p:cNvCxnSpPr>
            <a:stCxn id="18" idx="1"/>
            <a:endCxn id="8" idx="3"/>
          </p:cNvCxnSpPr>
          <p:nvPr/>
        </p:nvCxnSpPr>
        <p:spPr bwMode="auto">
          <a:xfrm flipH="1">
            <a:off x="3213847" y="4131609"/>
            <a:ext cx="291353" cy="0"/>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36" name="Straight Arrow Connector 35"/>
          <p:cNvCxnSpPr>
            <a:stCxn id="8" idx="1"/>
            <a:endCxn id="6" idx="3"/>
          </p:cNvCxnSpPr>
          <p:nvPr/>
        </p:nvCxnSpPr>
        <p:spPr bwMode="auto">
          <a:xfrm flipH="1" flipV="1">
            <a:off x="2514600" y="4131608"/>
            <a:ext cx="304800" cy="1"/>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37" name="Straight Arrow Connector 36"/>
          <p:cNvCxnSpPr>
            <a:stCxn id="12" idx="1"/>
            <a:endCxn id="11" idx="3"/>
          </p:cNvCxnSpPr>
          <p:nvPr/>
        </p:nvCxnSpPr>
        <p:spPr bwMode="auto">
          <a:xfrm flipH="1">
            <a:off x="5251076" y="4601135"/>
            <a:ext cx="616324" cy="0"/>
          </a:xfrm>
          <a:prstGeom prst="straightConnector1">
            <a:avLst/>
          </a:prstGeom>
          <a:solidFill>
            <a:schemeClr val="accent1"/>
          </a:solidFill>
          <a:ln w="25400" cap="flat" cmpd="sng" algn="ctr">
            <a:solidFill>
              <a:schemeClr val="tx1"/>
            </a:solidFill>
            <a:prstDash val="solid"/>
            <a:round/>
            <a:headEnd type="arrow" w="med" len="med"/>
            <a:tailEnd type="none"/>
          </a:ln>
          <a:effectLst/>
        </p:spPr>
      </p:cxnSp>
      <p:cxnSp>
        <p:nvCxnSpPr>
          <p:cNvPr id="38" name="Straight Arrow Connector 37"/>
          <p:cNvCxnSpPr>
            <a:stCxn id="14" idx="1"/>
            <a:endCxn id="12" idx="3"/>
          </p:cNvCxnSpPr>
          <p:nvPr/>
        </p:nvCxnSpPr>
        <p:spPr bwMode="auto">
          <a:xfrm flipH="1">
            <a:off x="6775076" y="4591050"/>
            <a:ext cx="387724" cy="10085"/>
          </a:xfrm>
          <a:prstGeom prst="straightConnector1">
            <a:avLst/>
          </a:prstGeom>
          <a:solidFill>
            <a:schemeClr val="accent1"/>
          </a:solidFill>
          <a:ln w="25400" cap="flat" cmpd="sng" algn="ctr">
            <a:solidFill>
              <a:schemeClr val="tx1"/>
            </a:solidFill>
            <a:prstDash val="solid"/>
            <a:round/>
            <a:headEnd type="arrow" w="med" len="med"/>
            <a:tailEnd type="none"/>
          </a:ln>
          <a:effectLst/>
        </p:spPr>
      </p:cxnSp>
      <p:cxnSp>
        <p:nvCxnSpPr>
          <p:cNvPr id="39" name="Straight Arrow Connector 38"/>
          <p:cNvCxnSpPr>
            <a:stCxn id="13" idx="1"/>
            <a:endCxn id="10" idx="3"/>
          </p:cNvCxnSpPr>
          <p:nvPr/>
        </p:nvCxnSpPr>
        <p:spPr bwMode="auto">
          <a:xfrm flipH="1" flipV="1">
            <a:off x="6775076" y="3708402"/>
            <a:ext cx="387724" cy="634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Straight Arrow Connector 39"/>
          <p:cNvCxnSpPr>
            <a:stCxn id="10" idx="1"/>
            <a:endCxn id="9" idx="3"/>
          </p:cNvCxnSpPr>
          <p:nvPr/>
        </p:nvCxnSpPr>
        <p:spPr bwMode="auto">
          <a:xfrm flipH="1">
            <a:off x="5251076" y="3708402"/>
            <a:ext cx="616324"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0"/>
          <p:cNvCxnSpPr>
            <a:stCxn id="20" idx="1"/>
            <a:endCxn id="7" idx="3"/>
          </p:cNvCxnSpPr>
          <p:nvPr/>
        </p:nvCxnSpPr>
        <p:spPr bwMode="auto">
          <a:xfrm flipH="1" flipV="1">
            <a:off x="2689412" y="5962649"/>
            <a:ext cx="345141" cy="1"/>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Tree>
    <p:extLst>
      <p:ext uri="{BB962C8B-B14F-4D97-AF65-F5344CB8AC3E}">
        <p14:creationId xmlns:p14="http://schemas.microsoft.com/office/powerpoint/2010/main" val="374439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Software Design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0" y="6588125"/>
            <a:ext cx="698500" cy="282575"/>
          </a:xfrm>
        </p:spPr>
        <p:txBody>
          <a:bodyPr/>
          <a:lstStyle/>
          <a:p>
            <a:pPr>
              <a:defRPr/>
            </a:pPr>
            <a:fld id="{29BD3633-7A79-4899-981C-57CF7336BC8A}" type="slidenum">
              <a:rPr lang="en-US" smtClean="0"/>
              <a:pPr>
                <a:defRPr/>
              </a:pPr>
              <a:t>7</a:t>
            </a:fld>
            <a:endParaRPr lang="en-US" dirty="0"/>
          </a:p>
        </p:txBody>
      </p:sp>
    </p:spTree>
    <p:extLst>
      <p:ext uri="{BB962C8B-B14F-4D97-AF65-F5344CB8AC3E}">
        <p14:creationId xmlns:p14="http://schemas.microsoft.com/office/powerpoint/2010/main" val="422105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3978553" cy="4641764"/>
          </a:xfrm>
        </p:spPr>
        <p:txBody>
          <a:bodyPr>
            <a:normAutofit fontScale="92500"/>
          </a:bodyPr>
          <a:lstStyle/>
          <a:p>
            <a:r>
              <a:rPr lang="en-US" dirty="0" smtClean="0"/>
              <a:t>Our example software environment will be executed in the basic hardware environment shown on the right.</a:t>
            </a:r>
          </a:p>
          <a:p>
            <a:r>
              <a:rPr lang="en-US" dirty="0" smtClean="0"/>
              <a:t>The A9 cluster is present and operates within the defined memory map that the </a:t>
            </a:r>
            <a:r>
              <a:rPr lang="en-US" dirty="0" err="1" smtClean="0"/>
              <a:t>linux</a:t>
            </a:r>
            <a:r>
              <a:rPr lang="en-US" dirty="0" smtClean="0"/>
              <a:t> environment will establish.</a:t>
            </a:r>
          </a:p>
          <a:p>
            <a:r>
              <a:rPr lang="en-US" dirty="0" smtClean="0"/>
              <a:t>The custom DMA logic described earlier is present in the FPGA.</a:t>
            </a:r>
          </a:p>
          <a:p>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8</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Tree>
    <p:extLst>
      <p:ext uri="{BB962C8B-B14F-4D97-AF65-F5344CB8AC3E}">
        <p14:creationId xmlns:p14="http://schemas.microsoft.com/office/powerpoint/2010/main" val="520535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708396" y="2286000"/>
            <a:ext cx="2057400" cy="2590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 Cluster</a:t>
            </a:r>
            <a:endParaRPr kumimoji="0" lang="en-US" sz="1200" b="0" i="0" u="none" strike="noStrike" cap="none" normalizeH="0" baseline="0" dirty="0" smtClean="0">
              <a:ln>
                <a:noFill/>
              </a:ln>
              <a:solidFill>
                <a:schemeClr val="tx1"/>
              </a:solidFill>
              <a:effectLst/>
              <a:latin typeface="Arial" charset="0"/>
            </a:endParaRPr>
          </a:p>
        </p:txBody>
      </p:sp>
      <p:sp>
        <p:nvSpPr>
          <p:cNvPr id="33" name="Rectangle 32"/>
          <p:cNvSpPr/>
          <p:nvPr/>
        </p:nvSpPr>
        <p:spPr bwMode="auto">
          <a:xfrm>
            <a:off x="5789290" y="3393140"/>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2" name="Rectangle 31"/>
          <p:cNvSpPr/>
          <p:nvPr/>
        </p:nvSpPr>
        <p:spPr bwMode="auto">
          <a:xfrm>
            <a:off x="4844792"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0</a:t>
            </a:r>
            <a:endParaRPr kumimoji="0" lang="en-US" sz="1200" b="0" i="0" u="none" strike="noStrike" cap="none" normalizeH="0" baseline="0" dirty="0" smtClean="0">
              <a:ln>
                <a:noFill/>
              </a:ln>
              <a:solidFill>
                <a:schemeClr val="tx1"/>
              </a:solidFill>
              <a:effectLst/>
              <a:latin typeface="Arial" charset="0"/>
            </a:endParaRPr>
          </a:p>
        </p:txBody>
      </p:sp>
      <p:sp>
        <p:nvSpPr>
          <p:cNvPr id="31" name="Rectangle 30"/>
          <p:cNvSpPr/>
          <p:nvPr/>
        </p:nvSpPr>
        <p:spPr bwMode="auto">
          <a:xfrm>
            <a:off x="5789290" y="2554941"/>
            <a:ext cx="868298" cy="7978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core 1</a:t>
            </a:r>
            <a:endParaRPr kumimoji="0" lang="en-US" sz="12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391400" y="990600"/>
            <a:ext cx="1371600" cy="5029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Memory Map</a:t>
            </a:r>
            <a:endParaRPr kumimoji="0" lang="en-US" sz="12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a:xfrm>
            <a:off x="212447" y="1095375"/>
            <a:ext cx="4359553" cy="4641764"/>
          </a:xfrm>
        </p:spPr>
        <p:txBody>
          <a:bodyPr>
            <a:normAutofit/>
          </a:bodyPr>
          <a:lstStyle/>
          <a:p>
            <a:r>
              <a:rPr lang="en-US" dirty="0" smtClean="0"/>
              <a:t>To begin, </a:t>
            </a:r>
            <a:r>
              <a:rPr lang="en-US" dirty="0" err="1" smtClean="0"/>
              <a:t>linux</a:t>
            </a:r>
            <a:r>
              <a:rPr lang="en-US" dirty="0" smtClean="0"/>
              <a:t> is booted with </a:t>
            </a:r>
            <a:r>
              <a:rPr lang="en-US" dirty="0" err="1" smtClean="0"/>
              <a:t>isolcpus</a:t>
            </a:r>
            <a:r>
              <a:rPr lang="en-US" dirty="0" smtClean="0"/>
              <a:t>=1 so it starts up on core 0 and core 1 is left idling. </a:t>
            </a:r>
          </a:p>
          <a:p>
            <a:endParaRPr lang="en-US" dirty="0"/>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9</a:t>
            </a:fld>
            <a:endParaRPr lang="en-US" dirty="0"/>
          </a:p>
        </p:txBody>
      </p:sp>
      <p:sp>
        <p:nvSpPr>
          <p:cNvPr id="34" name="Rectangle 33"/>
          <p:cNvSpPr/>
          <p:nvPr/>
        </p:nvSpPr>
        <p:spPr bwMode="auto">
          <a:xfrm>
            <a:off x="4844792" y="3393141"/>
            <a:ext cx="868298"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L1 cache</a:t>
            </a:r>
            <a:endParaRPr kumimoji="0" lang="en-US" sz="1200" b="0" i="0" u="none" strike="noStrike" cap="none" normalizeH="0" baseline="0" dirty="0" smtClean="0">
              <a:ln>
                <a:noFill/>
              </a:ln>
              <a:solidFill>
                <a:schemeClr val="tx1"/>
              </a:solidFill>
              <a:effectLst/>
              <a:latin typeface="Arial" charset="0"/>
            </a:endParaRPr>
          </a:p>
        </p:txBody>
      </p:sp>
      <p:sp>
        <p:nvSpPr>
          <p:cNvPr id="35" name="Rectangle 34"/>
          <p:cNvSpPr/>
          <p:nvPr/>
        </p:nvSpPr>
        <p:spPr bwMode="auto">
          <a:xfrm>
            <a:off x="4844792" y="3961946"/>
            <a:ext cx="1812796" cy="19319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SCU</a:t>
            </a:r>
            <a:endParaRPr kumimoji="0" lang="en-US" sz="12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4191000" y="3961945"/>
            <a:ext cx="517396" cy="1931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ACP</a:t>
            </a:r>
            <a:endParaRPr kumimoji="0" lang="en-US" sz="12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4844792" y="4193241"/>
            <a:ext cx="1812796" cy="53115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L2 cache</a:t>
            </a:r>
            <a:endParaRPr kumimoji="0" lang="en-US" sz="1200" b="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5194739" y="1257300"/>
            <a:ext cx="1112902" cy="5715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FPGA</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Custom </a:t>
            </a:r>
            <a:r>
              <a:rPr kumimoji="0" lang="en-US" sz="1200" b="0" i="0" u="none" strike="noStrike" cap="none" normalizeH="0" baseline="0" dirty="0" smtClean="0">
                <a:ln>
                  <a:noFill/>
                </a:ln>
                <a:solidFill>
                  <a:schemeClr val="tx1"/>
                </a:solidFill>
                <a:effectLst/>
                <a:latin typeface="Arial" charset="0"/>
              </a:rPr>
              <a:t>DMA</a:t>
            </a:r>
          </a:p>
        </p:txBody>
      </p:sp>
      <p:sp>
        <p:nvSpPr>
          <p:cNvPr id="15" name="TextBox 14"/>
          <p:cNvSpPr txBox="1"/>
          <p:nvPr/>
        </p:nvSpPr>
        <p:spPr>
          <a:xfrm>
            <a:off x="168404" y="5158770"/>
            <a:ext cx="5698996" cy="784830"/>
          </a:xfrm>
          <a:prstGeom prst="rect">
            <a:avLst/>
          </a:prstGeom>
          <a:noFill/>
        </p:spPr>
        <p:txBody>
          <a:bodyPr wrap="none" rtlCol="0">
            <a:spAutoFit/>
          </a:bodyPr>
          <a:lstStyle/>
          <a:p>
            <a:r>
              <a:rPr lang="en-US" sz="900" dirty="0">
                <a:latin typeface="Courier New" pitchFamily="49" charset="0"/>
                <a:cs typeface="Courier New" pitchFamily="49" charset="0"/>
              </a:rPr>
              <a:t>root@socfpga_cyclone5:~# </a:t>
            </a:r>
            <a:r>
              <a:rPr lang="en-US" sz="900" dirty="0" err="1">
                <a:latin typeface="Courier New" pitchFamily="49" charset="0"/>
                <a:cs typeface="Courier New" pitchFamily="49" charset="0"/>
              </a:rPr>
              <a:t>uname</a:t>
            </a:r>
            <a:r>
              <a:rPr lang="en-US" sz="900" dirty="0">
                <a:latin typeface="Courier New" pitchFamily="49" charset="0"/>
                <a:cs typeface="Courier New" pitchFamily="49" charset="0"/>
              </a:rPr>
              <a:t> -a</a:t>
            </a:r>
          </a:p>
          <a:p>
            <a:r>
              <a:rPr lang="en-US" sz="900" dirty="0">
                <a:latin typeface="Courier New" pitchFamily="49" charset="0"/>
                <a:cs typeface="Courier New" pitchFamily="49" charset="0"/>
              </a:rPr>
              <a:t>Linux socfpga_cyclone5 3.7.0 #1 SMP Fri Apr 5 14:42:17 CDT 2013 armv7l GNU/Linux</a:t>
            </a:r>
          </a:p>
          <a:p>
            <a:r>
              <a:rPr lang="en-US" sz="900" dirty="0">
                <a:latin typeface="Courier New" pitchFamily="49" charset="0"/>
                <a:cs typeface="Courier New" pitchFamily="49" charset="0"/>
              </a:rPr>
              <a:t>root@socfpga_cyclone5:~# cat /</a:t>
            </a:r>
            <a:r>
              <a:rPr lang="en-US" sz="900" dirty="0" err="1">
                <a:latin typeface="Courier New" pitchFamily="49" charset="0"/>
                <a:cs typeface="Courier New" pitchFamily="49" charset="0"/>
              </a:rPr>
              <a:t>proc</a:t>
            </a:r>
            <a:r>
              <a:rPr lang="en-US" sz="900" dirty="0">
                <a:latin typeface="Courier New" pitchFamily="49" charset="0"/>
                <a:cs typeface="Courier New" pitchFamily="49" charset="0"/>
              </a:rPr>
              <a:t>/</a:t>
            </a:r>
            <a:r>
              <a:rPr lang="en-US" sz="900" dirty="0" err="1">
                <a:latin typeface="Courier New" pitchFamily="49" charset="0"/>
                <a:cs typeface="Courier New" pitchFamily="49" charset="0"/>
              </a:rPr>
              <a:t>cmdline</a:t>
            </a:r>
            <a:endParaRPr lang="en-US" sz="900" dirty="0">
              <a:latin typeface="Courier New" pitchFamily="49" charset="0"/>
              <a:cs typeface="Courier New" pitchFamily="49" charset="0"/>
            </a:endParaRPr>
          </a:p>
          <a:p>
            <a:r>
              <a:rPr lang="en-US" sz="900" dirty="0" err="1">
                <a:latin typeface="Courier New" pitchFamily="49" charset="0"/>
                <a:cs typeface="Courier New" pitchFamily="49" charset="0"/>
              </a:rPr>
              <a:t>isolcpus</a:t>
            </a:r>
            <a:r>
              <a:rPr lang="en-US" sz="900" dirty="0">
                <a:latin typeface="Courier New" pitchFamily="49" charset="0"/>
                <a:cs typeface="Courier New" pitchFamily="49" charset="0"/>
              </a:rPr>
              <a:t>=1 console=ttyS0,57600 root=/</a:t>
            </a:r>
            <a:r>
              <a:rPr lang="en-US" sz="900" dirty="0" err="1">
                <a:latin typeface="Courier New" pitchFamily="49" charset="0"/>
                <a:cs typeface="Courier New" pitchFamily="49" charset="0"/>
              </a:rPr>
              <a:t>dev</a:t>
            </a:r>
            <a:r>
              <a:rPr lang="en-US" sz="900" dirty="0">
                <a:latin typeface="Courier New" pitchFamily="49" charset="0"/>
                <a:cs typeface="Courier New" pitchFamily="49" charset="0"/>
              </a:rPr>
              <a:t>/mmcblk0p2 </a:t>
            </a:r>
            <a:r>
              <a:rPr lang="en-US" sz="900" dirty="0" err="1">
                <a:latin typeface="Courier New" pitchFamily="49" charset="0"/>
                <a:cs typeface="Courier New" pitchFamily="49" charset="0"/>
              </a:rPr>
              <a:t>rw</a:t>
            </a:r>
            <a:r>
              <a:rPr lang="en-US" sz="900" dirty="0">
                <a:latin typeface="Courier New" pitchFamily="49" charset="0"/>
                <a:cs typeface="Courier New" pitchFamily="49" charset="0"/>
              </a:rPr>
              <a:t> </a:t>
            </a:r>
            <a:r>
              <a:rPr lang="en-US" sz="900" dirty="0" err="1">
                <a:latin typeface="Courier New" pitchFamily="49" charset="0"/>
                <a:cs typeface="Courier New" pitchFamily="49" charset="0"/>
              </a:rPr>
              <a:t>rootwait</a:t>
            </a:r>
            <a:endParaRPr lang="en-US" sz="900" dirty="0">
              <a:latin typeface="Courier New" pitchFamily="49" charset="0"/>
              <a:cs typeface="Courier New" pitchFamily="49" charset="0"/>
            </a:endParaRPr>
          </a:p>
          <a:p>
            <a:endParaRPr lang="en-US" sz="900" dirty="0">
              <a:latin typeface="Courier New" pitchFamily="49" charset="0"/>
              <a:cs typeface="Courier New" pitchFamily="49" charset="0"/>
            </a:endParaRPr>
          </a:p>
        </p:txBody>
      </p:sp>
      <p:sp>
        <p:nvSpPr>
          <p:cNvPr id="16" name="Rectangle 15"/>
          <p:cNvSpPr/>
          <p:nvPr/>
        </p:nvSpPr>
        <p:spPr bwMode="auto">
          <a:xfrm>
            <a:off x="7429500" y="4876800"/>
            <a:ext cx="12954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a:latin typeface="Arial" charset="0"/>
              </a:rPr>
              <a:t>l</a:t>
            </a:r>
            <a:r>
              <a:rPr lang="en-US" sz="1200" dirty="0" err="1" smtClean="0">
                <a:latin typeface="Arial" charset="0"/>
              </a:rPr>
              <a:t>inux</a:t>
            </a:r>
            <a:endParaRPr kumimoji="0" lang="en-US" sz="12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928039" y="2839570"/>
            <a:ext cx="701804" cy="228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err="1" smtClean="0">
                <a:latin typeface="Arial" charset="0"/>
              </a:rPr>
              <a:t>linux</a:t>
            </a:r>
            <a:endParaRPr kumimoji="0" lang="en-US" sz="12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871898" y="3068170"/>
            <a:ext cx="703082" cy="208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latin typeface="Arial" charset="0"/>
              </a:rPr>
              <a:t>idle</a:t>
            </a:r>
            <a:endParaRPr kumimoji="0" lang="en-US" sz="12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0902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Altera color">
      <a:dk1>
        <a:sysClr val="windowText" lastClr="000000"/>
      </a:dk1>
      <a:lt1>
        <a:sysClr val="window" lastClr="FFFFFF"/>
      </a:lt1>
      <a:dk2>
        <a:srgbClr val="00319E"/>
      </a:dk2>
      <a:lt2>
        <a:srgbClr val="C0C0C0"/>
      </a:lt2>
      <a:accent1>
        <a:srgbClr val="4F8A10"/>
      </a:accent1>
      <a:accent2>
        <a:srgbClr val="00AEEF"/>
      </a:accent2>
      <a:accent3>
        <a:srgbClr val="0067A6"/>
      </a:accent3>
      <a:accent4>
        <a:srgbClr val="30C1BE"/>
      </a:accent4>
      <a:accent5>
        <a:srgbClr val="FF6600"/>
      </a:accent5>
      <a:accent6>
        <a:srgbClr val="CC0000"/>
      </a:accent6>
      <a:hlink>
        <a:srgbClr val="00AEEF"/>
      </a:hlink>
      <a:folHlink>
        <a:srgbClr val="CC0000"/>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00267F"/>
        </a:dk2>
        <a:lt2>
          <a:srgbClr val="B2B2B2"/>
        </a:lt2>
        <a:accent1>
          <a:srgbClr val="4F8A10"/>
        </a:accent1>
        <a:accent2>
          <a:srgbClr val="30B6B4"/>
        </a:accent2>
        <a:accent3>
          <a:srgbClr val="FFFFFF"/>
        </a:accent3>
        <a:accent4>
          <a:srgbClr val="000000"/>
        </a:accent4>
        <a:accent5>
          <a:srgbClr val="B2C4AA"/>
        </a:accent5>
        <a:accent6>
          <a:srgbClr val="2AA5A3"/>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00267F"/>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00319E"/>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default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F443D7428D694990DA02125141716E" ma:contentTypeVersion="2" ma:contentTypeDescription="Create a new document." ma:contentTypeScope="" ma:versionID="ce99f1b22f25d97cfb459440525fdee9">
  <xsd:schema xmlns:xsd="http://www.w3.org/2001/XMLSchema" xmlns:xs="http://www.w3.org/2001/XMLSchema" xmlns:p="http://schemas.microsoft.com/office/2006/metadata/properties" targetNamespace="http://schemas.microsoft.com/office/2006/metadata/properties" ma:root="true" ma:fieldsID="7508e98659ae690b404782dccb6fdfe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b2fd7923-39df-40b1-bcec-a4d906d8b0f0"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4EE69F-927E-44F1-A84F-5A8D028F439D}"/>
</file>

<file path=customXml/itemProps2.xml><?xml version="1.0" encoding="utf-8"?>
<ds:datastoreItem xmlns:ds="http://schemas.openxmlformats.org/officeDocument/2006/customXml" ds:itemID="{F089DDDA-0268-4D75-A90C-D67A8B3E96C0}"/>
</file>

<file path=customXml/itemProps3.xml><?xml version="1.0" encoding="utf-8"?>
<ds:datastoreItem xmlns:ds="http://schemas.openxmlformats.org/officeDocument/2006/customXml" ds:itemID="{1872DDAB-1971-45B1-8B1C-78A5E1CD146A}"/>
</file>

<file path=customXml/itemProps4.xml><?xml version="1.0" encoding="utf-8"?>
<ds:datastoreItem xmlns:ds="http://schemas.openxmlformats.org/officeDocument/2006/customXml" ds:itemID="{AB84CB33-9036-45C3-BDB7-6C2C143BDE0C}"/>
</file>

<file path=docProps/app.xml><?xml version="1.0" encoding="utf-8"?>
<Properties xmlns="http://schemas.openxmlformats.org/officeDocument/2006/extended-properties" xmlns:vt="http://schemas.openxmlformats.org/officeDocument/2006/docPropsVTypes">
  <Template>Default Theme</Template>
  <TotalTime>2654</TotalTime>
  <Words>4863</Words>
  <Application>Microsoft Office PowerPoint</Application>
  <PresentationFormat>On-screen Show (4:3)</PresentationFormat>
  <Paragraphs>1114</Paragraphs>
  <Slides>58</Slides>
  <Notes>1</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Default Theme</vt:lpstr>
      <vt:lpstr>Linux Based Data Mover Example</vt:lpstr>
      <vt:lpstr>Agenda</vt:lpstr>
      <vt:lpstr>Introduction</vt:lpstr>
      <vt:lpstr>Hardware Design</vt:lpstr>
      <vt:lpstr>FPGA Hardware Design</vt:lpstr>
      <vt:lpstr>FPGA Hardware Design – The Subtle Details</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Running the tests…</vt:lpstr>
      <vt:lpstr>System Operation Definitions</vt:lpstr>
      <vt:lpstr>The effect of the twd timer.</vt:lpstr>
      <vt:lpstr>The effect of vmstat_update.</vt:lpstr>
      <vt:lpstr>Work Profile Definitions</vt:lpstr>
      <vt:lpstr>The test results…</vt:lpstr>
      <vt:lpstr>What data was captured…</vt:lpstr>
      <vt:lpstr>Test Results Executive Summary</vt:lpstr>
      <vt:lpstr>SMP – IDLE – NO – AFFINITY</vt:lpstr>
      <vt:lpstr>SMP – IDLE – WITH – AFFINITY</vt:lpstr>
      <vt:lpstr>SMP – BUSY1 – NO – AFFINITY</vt:lpstr>
      <vt:lpstr>SMP – BUSY1 – WITH – AFFINITY</vt:lpstr>
      <vt:lpstr>SMP – BUSY2 – NO – AFFINITY</vt:lpstr>
      <vt:lpstr>SMP – BUSY2 – WITH – AFFINITY</vt:lpstr>
      <vt:lpstr>SMP – BUSY3 – NO – AFFINITY</vt:lpstr>
      <vt:lpstr>SMP – BUSY3 – WITH – AFFINITY</vt:lpstr>
      <vt:lpstr>SMP – BUSY4 – NO – AFFINITY</vt:lpstr>
      <vt:lpstr>SMP – BUSY4 – WITH – AFFINITY</vt:lpstr>
      <vt:lpstr>SMP – ISOLCPUS=1 – IDLE – WITH – AFFINITY</vt:lpstr>
      <vt:lpstr>SMP – ISOLCPUS=1 – BUSY1 – WITH – AFFINITY</vt:lpstr>
      <vt:lpstr>SMP – ISOLCPUS=1 – BUSY2 – WITH – AFFINITY</vt:lpstr>
      <vt:lpstr>SMP – ISOLCPUS=1 – BUSY3 – WITH – AFFINITY</vt:lpstr>
      <vt:lpstr>SMP – ISOLCPUS=1 – BUSY4 – WITH – AFFINITY</vt:lpstr>
      <vt:lpstr>SignalTap Traces</vt:lpstr>
      <vt:lpstr>SMP – ISOLCPUS=1 – IDLE – WITH – AFFINITY</vt:lpstr>
      <vt:lpstr>SignalTap of 32 byte DMA transfer</vt:lpstr>
      <vt:lpstr>SignalTap of 64 byte DMA transfer</vt:lpstr>
      <vt:lpstr>SignalTap of 128 byte DMA transfer</vt:lpstr>
      <vt:lpstr>SignalTap of 256 byte DMA transfer</vt:lpstr>
      <vt:lpstr>SignalTap of 512 byte DMA transfer</vt:lpstr>
      <vt:lpstr>SignalTap of 1024 byte DMA transfer</vt:lpstr>
      <vt:lpstr>SignalTap of 2048 byte DMA transfer</vt:lpstr>
    </vt:vector>
  </TitlesOfParts>
  <Company>Altera Corp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Rodney Frazer</dc:creator>
  <cp:lastModifiedBy>Rodney Frazer</cp:lastModifiedBy>
  <cp:revision>66</cp:revision>
  <dcterms:created xsi:type="dcterms:W3CDTF">2013-07-29T01:26:35Z</dcterms:created>
  <dcterms:modified xsi:type="dcterms:W3CDTF">2013-07-31T12:58:37Z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0x01010005F443D7428D694990DA02125141716E</vt:lpwstr>
  </property>
  <property fmtid="{D5CDD505-2E9C-101B-9397-08002B2CF9AE}" pid="3" name="Order">
    <vt:r8>40800</vt:r8>
  </property>
</Properties>
</file>